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4"/>
  </p:notesMasterIdLst>
  <p:handoutMasterIdLst>
    <p:handoutMasterId r:id="rId95"/>
  </p:handoutMasterIdLst>
  <p:sldIdLst>
    <p:sldId id="327" r:id="rId2"/>
    <p:sldId id="345" r:id="rId3"/>
    <p:sldId id="348" r:id="rId4"/>
    <p:sldId id="437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28" r:id="rId85"/>
    <p:sldId id="429" r:id="rId86"/>
    <p:sldId id="430" r:id="rId87"/>
    <p:sldId id="431" r:id="rId88"/>
    <p:sldId id="432" r:id="rId89"/>
    <p:sldId id="433" r:id="rId90"/>
    <p:sldId id="434" r:id="rId91"/>
    <p:sldId id="435" r:id="rId92"/>
    <p:sldId id="436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A49DCA"/>
    <a:srgbClr val="000000"/>
    <a:srgbClr val="FFFFFF"/>
    <a:srgbClr val="675BA7"/>
    <a:srgbClr val="2A9FBC"/>
    <a:srgbClr val="A62E5C"/>
    <a:srgbClr val="9BC850"/>
    <a:srgbClr val="90499B"/>
    <a:srgbClr val="47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632"/>
  </p:normalViewPr>
  <p:slideViewPr>
    <p:cSldViewPr snapToGrid="0">
      <p:cViewPr varScale="1">
        <p:scale>
          <a:sx n="61" d="100"/>
          <a:sy n="61" d="100"/>
        </p:scale>
        <p:origin x="456" y="200"/>
      </p:cViewPr>
      <p:guideLst>
        <p:guide orient="horz" pos="33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1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5227-671A-4331-BA8E-6A194D65408B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F04C-40FA-419A-AAA9-81CED2695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2E6B-C85C-424E-AD51-4389090A2C7D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85D-B62D-0345-9A0E-5D91D31C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5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6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61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15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7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7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93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34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9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2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7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8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9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5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3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1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5145" y="560173"/>
            <a:ext cx="10778972" cy="3039761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1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560173"/>
            <a:ext cx="10778972" cy="3031789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62465" y="3845145"/>
            <a:ext cx="11318789" cy="4118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94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11695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67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599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2" y="1825869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73" indent="0" algn="ctr">
              <a:buNone/>
              <a:defRPr sz="3600">
                <a:latin typeface="+mj-lt"/>
              </a:defRPr>
            </a:lvl2pPr>
            <a:lvl3pPr marL="596176" indent="0" algn="ctr">
              <a:buNone/>
              <a:defRPr sz="3600">
                <a:latin typeface="+mj-lt"/>
              </a:defRPr>
            </a:lvl3pPr>
            <a:lvl4pPr marL="882650" indent="0" algn="ctr">
              <a:buNone/>
              <a:defRPr sz="3600">
                <a:latin typeface="+mj-lt"/>
              </a:defRPr>
            </a:lvl4pPr>
            <a:lvl5pPr marL="1096962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06518" y="774700"/>
            <a:ext cx="4899175" cy="559777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22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79126" y="774700"/>
            <a:ext cx="4901184" cy="5597779"/>
          </a:xfrm>
        </p:spPr>
        <p:txBody>
          <a:bodyPr/>
          <a:lstStyle>
            <a:lvl1pPr marL="284163" indent="-284163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00" baseline="0">
                <a:solidFill>
                  <a:schemeClr val="tx1"/>
                </a:solidFill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43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8" y="426704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1" y="1598903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6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4" y="426704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63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0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4" y="1598903"/>
            <a:ext cx="3773223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slide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40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5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8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6" y="1762125"/>
            <a:ext cx="5152421" cy="438150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7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799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1076327"/>
            <a:ext cx="10070239" cy="2720171"/>
          </a:xfrm>
        </p:spPr>
        <p:txBody>
          <a:bodyPr anchor="b">
            <a:normAutofit/>
          </a:bodyPr>
          <a:lstStyle>
            <a:lvl1pPr algn="l">
              <a:defRPr sz="4799" spc="-112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1" y="3990976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9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2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 userDrawn="1"/>
        </p:nvSpPr>
        <p:spPr>
          <a:xfrm>
            <a:off x="8738733" y="2685050"/>
            <a:ext cx="2241224" cy="2355337"/>
          </a:xfrm>
          <a:prstGeom prst="rect">
            <a:avLst/>
          </a:prstGeom>
        </p:spPr>
        <p:txBody>
          <a:bodyPr vert="horz" lIns="91409" tIns="45705" rIns="91409" bIns="45705" rtlCol="0" anchor="ctr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1800" b="1" kern="1200" spc="-30" baseline="0" dirty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44" indent="0" algn="ctr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088" indent="0" algn="ctr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133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178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222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267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311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358" indent="0" algn="ctr" defTabSz="91408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93271" y="2997200"/>
            <a:ext cx="8409867" cy="2071767"/>
          </a:xfrm>
          <a:prstGeom prst="rect">
            <a:avLst/>
          </a:prstGeom>
          <a:solidFill>
            <a:srgbClr val="82BF36"/>
          </a:solidFill>
          <a:effectLst/>
        </p:spPr>
        <p:txBody>
          <a:bodyPr vert="horz" lIns="137160" tIns="137160" rIns="91409" bIns="137160" rtlCol="0" anchor="b" anchorCtr="0">
            <a:noAutofit/>
          </a:bodyPr>
          <a:lstStyle>
            <a:lvl1pPr algn="l" defTabSz="914088" rtl="0" eaLnBrk="1" latinLnBrk="0" hangingPunct="1">
              <a:spcBef>
                <a:spcPct val="0"/>
              </a:spcBef>
              <a:buNone/>
              <a:defRPr lang="en-US" sz="4000" kern="0" dirty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sz="4000" dirty="0"/>
          </a:p>
        </p:txBody>
      </p:sp>
      <p:sp>
        <p:nvSpPr>
          <p:cNvPr id="14" name="top right small rectangle"/>
          <p:cNvSpPr/>
          <p:nvPr userDrawn="1"/>
        </p:nvSpPr>
        <p:spPr bwMode="auto">
          <a:xfrm>
            <a:off x="8682790" y="2995435"/>
            <a:ext cx="3257419" cy="207385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04" tIns="45703" rIns="91404" bIns="45703" numCol="1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t="16544" r="7275" b="16691"/>
          <a:stretch/>
        </p:blipFill>
        <p:spPr>
          <a:xfrm>
            <a:off x="11181757" y="4821401"/>
            <a:ext cx="740346" cy="218986"/>
          </a:xfrm>
          <a:prstGeom prst="rect">
            <a:avLst/>
          </a:prstGeom>
        </p:spPr>
      </p:pic>
      <p:sp>
        <p:nvSpPr>
          <p:cNvPr id="1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92101" y="3202547"/>
            <a:ext cx="8215796" cy="166625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49" y="3077068"/>
            <a:ext cx="2372079" cy="94883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1" y="5132437"/>
            <a:ext cx="8579886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0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3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5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2054618"/>
            <a:ext cx="4629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 smtClean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  <a:endParaRPr lang="en-US" sz="3600" b="0" i="0" dirty="0">
              <a:solidFill>
                <a:schemeClr val="bg1"/>
              </a:solidFill>
              <a:latin typeface="+mj-l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0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 smtClean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 smtClean="0">
                <a:latin typeface="Gotham Medium" panose="02000604030000020004" pitchFamily="50" charset="0"/>
              </a:rPr>
              <a:t>with </a:t>
            </a:r>
            <a:r>
              <a:rPr lang="en-US" sz="1400" b="1" dirty="0" smtClean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8150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0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2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3999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7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2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0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24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69" y="1831339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3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1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5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11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2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1" y="1828800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99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4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1" y="4026037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7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32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8" y="1430900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253" y="6184729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00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0" indent="-57150" algn="l" defTabSz="58600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03" indent="-28893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074" indent="-28689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150" indent="-317500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00" indent="-274638" algn="l" defTabSz="58600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263" indent="-292100" algn="l" defTabSz="58600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425" indent="-28892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000" indent="-282575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750" indent="-285750" algn="l" defTabSz="58600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0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0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09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01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017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021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023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028" algn="l" defTabSz="5860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www.microsoft.com/en-us/download/details.aspx?id=34595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56424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familiar with the shell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1011722"/>
            <a:ext cx="6349916" cy="5731705"/>
          </a:xfrm>
        </p:spPr>
        <p:txBody>
          <a:bodyPr/>
          <a:lstStyle/>
          <a:p>
            <a:r>
              <a:rPr lang="en-US" dirty="0" smtClean="0"/>
              <a:t>Cmdlets : Verb – Noun</a:t>
            </a:r>
          </a:p>
          <a:p>
            <a:r>
              <a:rPr lang="en-US" dirty="0" smtClean="0"/>
              <a:t>Native commands work!</a:t>
            </a:r>
          </a:p>
          <a:p>
            <a:r>
              <a:rPr lang="en-US" dirty="0" smtClean="0"/>
              <a:t>Examples – Ping, </a:t>
            </a:r>
            <a:r>
              <a:rPr lang="en-US" dirty="0" err="1" smtClean="0"/>
              <a:t>IPConfig</a:t>
            </a:r>
            <a:r>
              <a:rPr lang="en-US" dirty="0" smtClean="0"/>
              <a:t>, </a:t>
            </a:r>
            <a:r>
              <a:rPr lang="en-US" dirty="0" err="1" smtClean="0"/>
              <a:t>calc</a:t>
            </a:r>
            <a:r>
              <a:rPr lang="en-US" dirty="0" smtClean="0"/>
              <a:t>, notepad, </a:t>
            </a:r>
            <a:r>
              <a:rPr lang="en-US" dirty="0" err="1" smtClean="0"/>
              <a:t>mspaint</a:t>
            </a:r>
            <a:endParaRPr lang="en-US" dirty="0" smtClean="0"/>
          </a:p>
          <a:p>
            <a:r>
              <a:rPr lang="en-US" dirty="0" err="1"/>
              <a:t>cls</a:t>
            </a:r>
            <a:r>
              <a:rPr lang="en-US" dirty="0"/>
              <a:t> - Clear-Host</a:t>
            </a:r>
          </a:p>
          <a:p>
            <a:r>
              <a:rPr lang="en-US" dirty="0"/>
              <a:t>cd - Set-Location</a:t>
            </a:r>
          </a:p>
          <a:p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ls</a:t>
            </a:r>
            <a:r>
              <a:rPr lang="en-US" dirty="0"/>
              <a:t> - Get-</a:t>
            </a:r>
            <a:r>
              <a:rPr lang="en-US" dirty="0" err="1"/>
              <a:t>Childitem</a:t>
            </a:r>
            <a:endParaRPr lang="en-US" dirty="0"/>
          </a:p>
          <a:p>
            <a:r>
              <a:rPr lang="en-US" dirty="0"/>
              <a:t>type, cat - Get-Content</a:t>
            </a:r>
          </a:p>
          <a:p>
            <a:r>
              <a:rPr lang="en-US" dirty="0"/>
              <a:t>Copy, </a:t>
            </a:r>
            <a:r>
              <a:rPr lang="en-US" dirty="0" err="1"/>
              <a:t>cp</a:t>
            </a:r>
            <a:r>
              <a:rPr lang="en-US" dirty="0"/>
              <a:t> - Copy-item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012292" y="838018"/>
            <a:ext cx="4744396" cy="5919111"/>
            <a:chOff x="0" y="0"/>
            <a:chExt cx="5136" cy="582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" r="1433" b="17316"/>
            <a:stretch>
              <a:fillRect/>
            </a:stretch>
          </p:blipFill>
          <p:spPr bwMode="auto">
            <a:xfrm>
              <a:off x="128" y="107"/>
              <a:ext cx="4880" cy="5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36" cy="5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06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2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02 | The Help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72738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you need help</a:t>
            </a:r>
          </a:p>
          <a:p>
            <a:r>
              <a:rPr lang="en-GB" dirty="0" smtClean="0"/>
              <a:t>Updatable Help</a:t>
            </a:r>
          </a:p>
          <a:p>
            <a:r>
              <a:rPr lang="en-GB" dirty="0" smtClean="0"/>
              <a:t>Discoverability with the Help system</a:t>
            </a:r>
          </a:p>
          <a:p>
            <a:r>
              <a:rPr lang="en-GB" dirty="0" smtClean="0"/>
              <a:t>Understanding Syntax</a:t>
            </a:r>
          </a:p>
          <a:p>
            <a:r>
              <a:rPr lang="en-GB" dirty="0" smtClean="0"/>
              <a:t>Real-World using Help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you need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Vast resource at your finger tips to help make you successful </a:t>
            </a:r>
          </a:p>
          <a:p>
            <a:r>
              <a:rPr lang="en-US" dirty="0" smtClean="0"/>
              <a:t>Don’t memorize – Discover!</a:t>
            </a:r>
          </a:p>
          <a:p>
            <a:r>
              <a:rPr lang="en-US" dirty="0" smtClean="0"/>
              <a:t>Thousands of cmdlets – all have help!</a:t>
            </a:r>
          </a:p>
          <a:p>
            <a:r>
              <a:rPr lang="en-US" dirty="0" smtClean="0"/>
              <a:t>Scripting resources and information</a:t>
            </a:r>
          </a:p>
          <a:p>
            <a:r>
              <a:rPr lang="en-US" dirty="0" smtClean="0"/>
              <a:t>Advanced PowerShell configuration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6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Updatable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4635287"/>
            <a:ext cx="11525250" cy="2043325"/>
          </a:xfrm>
        </p:spPr>
        <p:txBody>
          <a:bodyPr/>
          <a:lstStyle/>
          <a:p>
            <a:r>
              <a:rPr lang="en-US" dirty="0" smtClean="0"/>
              <a:t>Update to the latest version of Help</a:t>
            </a:r>
          </a:p>
          <a:p>
            <a:r>
              <a:rPr lang="en-US" dirty="0" smtClean="0"/>
              <a:t>Save-Help to save to a local location</a:t>
            </a:r>
            <a:endParaRPr lang="en-US" dirty="0"/>
          </a:p>
        </p:txBody>
      </p:sp>
      <p:pic>
        <p:nvPicPr>
          <p:cNvPr id="5" name="Picture 4" descr="Update-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9" y="1029407"/>
            <a:ext cx="980596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Discoverability with the Help system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873" y="1139180"/>
            <a:ext cx="11525250" cy="5303083"/>
          </a:xfrm>
        </p:spPr>
        <p:txBody>
          <a:bodyPr/>
          <a:lstStyle/>
          <a:p>
            <a:r>
              <a:rPr lang="en-US" dirty="0" smtClean="0"/>
              <a:t>Get-Help versus Help and Man</a:t>
            </a:r>
          </a:p>
          <a:p>
            <a:r>
              <a:rPr lang="en-US" dirty="0"/>
              <a:t>Help &lt;cmdlet&gt;</a:t>
            </a:r>
          </a:p>
          <a:p>
            <a:r>
              <a:rPr lang="en-US" dirty="0"/>
              <a:t>Help *partial*</a:t>
            </a:r>
          </a:p>
          <a:p>
            <a:r>
              <a:rPr lang="en-US" dirty="0"/>
              <a:t>Help &lt;verb/noun&gt;</a:t>
            </a:r>
          </a:p>
          <a:p>
            <a:r>
              <a:rPr lang="en-US" dirty="0"/>
              <a:t>Help &lt;cmdlet&gt; -Full</a:t>
            </a:r>
          </a:p>
          <a:p>
            <a:r>
              <a:rPr lang="en-US" dirty="0"/>
              <a:t>Help &lt;cmdlet&gt; -</a:t>
            </a:r>
            <a:r>
              <a:rPr lang="en-US" dirty="0" smtClean="0"/>
              <a:t>Online</a:t>
            </a:r>
          </a:p>
          <a:p>
            <a:r>
              <a:rPr lang="en-US" dirty="0"/>
              <a:t>Help &lt;cmdlet&gt; </a:t>
            </a:r>
            <a:r>
              <a:rPr lang="en-US" dirty="0" smtClean="0"/>
              <a:t>-</a:t>
            </a:r>
            <a:r>
              <a:rPr lang="en-US" dirty="0" err="1" smtClean="0"/>
              <a:t>ShowCommand</a:t>
            </a:r>
            <a:endParaRPr lang="en-US" dirty="0"/>
          </a:p>
          <a:p>
            <a:r>
              <a:rPr lang="en-US" dirty="0"/>
              <a:t>Get-Help About_*</a:t>
            </a:r>
          </a:p>
        </p:txBody>
      </p:sp>
      <p:pic>
        <p:nvPicPr>
          <p:cNvPr id="5" name="Picture 4" descr="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48" y="2041510"/>
            <a:ext cx="6644684" cy="29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Understanding Syntax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756" y="3705612"/>
            <a:ext cx="11525250" cy="786298"/>
          </a:xfrm>
        </p:spPr>
        <p:txBody>
          <a:bodyPr/>
          <a:lstStyle/>
          <a:p>
            <a:r>
              <a:rPr lang="en-US" dirty="0" smtClean="0"/>
              <a:t>The meaning of Syntax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686404"/>
            <a:ext cx="10403076" cy="190176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22340" y="1003512"/>
            <a:ext cx="11525250" cy="786298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 sets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" y="4501756"/>
            <a:ext cx="10375878" cy="1060904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57190" y="5758389"/>
            <a:ext cx="2583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-</a:t>
            </a:r>
            <a:r>
              <a:rPr lang="en-US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Indicates A Parameter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1908" y="6216680"/>
            <a:ext cx="260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&lt;&gt;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Indicates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51828" y="5771483"/>
            <a:ext cx="384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Argument Accepts Multiple Values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36406" y="5706013"/>
            <a:ext cx="228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is Positional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32580" y="6125022"/>
            <a:ext cx="25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is Optional</a:t>
            </a:r>
          </a:p>
        </p:txBody>
      </p:sp>
    </p:spTree>
    <p:extLst>
      <p:ext uri="{BB962C8B-B14F-4D97-AF65-F5344CB8AC3E}">
        <p14:creationId xmlns:p14="http://schemas.microsoft.com/office/powerpoint/2010/main" val="1548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Real-World using Help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Course Topics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79413" y="1417636"/>
          <a:ext cx="11525250" cy="460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/>
                <a:gridCol w="5762625"/>
              </a:tblGrid>
              <a:tr h="767632">
                <a:tc gridSpan="2">
                  <a:txBody>
                    <a:bodyPr/>
                    <a:lstStyle/>
                    <a:p>
                      <a:r>
                        <a:rPr lang="en-US" sz="3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Getting Started with PowerShell</a:t>
                      </a:r>
                      <a:endParaRPr lang="en-US" sz="36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01 |  Don’t fear the shell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06 |  The pipeline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: Deeper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02 |  The Help system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07 |  The Power in the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Shell</a:t>
                      </a: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pPr marL="0" marR="0" indent="0" algn="l" defTabSz="914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03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The pipeline : Getting connected</a:t>
                      </a:r>
                      <a:endParaRPr lang="en-US" sz="24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08 |  Getting prepared for automation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04 |  Extending the shell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09 |  Automation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in scale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05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Objects for the Admin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 |  Introducing scripting and </a:t>
                      </a:r>
                      <a:r>
                        <a:rPr lang="en-US" sz="24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toolmaking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03 | The Pipeline : Getting Connected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8265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What’s the pipeline and what does it do?</a:t>
            </a:r>
          </a:p>
          <a:p>
            <a:r>
              <a:rPr lang="en-GB" dirty="0" smtClean="0"/>
              <a:t>Exporting/Importing CSV</a:t>
            </a:r>
          </a:p>
          <a:p>
            <a:r>
              <a:rPr lang="en-GB" dirty="0" smtClean="0"/>
              <a:t>Exporting/Importing XML</a:t>
            </a:r>
          </a:p>
          <a:p>
            <a:r>
              <a:rPr lang="en-GB" dirty="0" smtClean="0"/>
              <a:t>Other files and printers</a:t>
            </a:r>
          </a:p>
          <a:p>
            <a:r>
              <a:rPr lang="en-GB" dirty="0" smtClean="0"/>
              <a:t>Displaying information in a GUI</a:t>
            </a:r>
          </a:p>
          <a:p>
            <a:r>
              <a:rPr lang="en-GB" dirty="0" smtClean="0"/>
              <a:t>Making a webpage of information</a:t>
            </a:r>
          </a:p>
          <a:p>
            <a:r>
              <a:rPr lang="en-GB" dirty="0" smtClean="0"/>
              <a:t>Cmdlets that kill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the pipeline and what does it do?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967" y="1124002"/>
            <a:ext cx="654486" cy="100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2" y="3522963"/>
            <a:ext cx="11335253" cy="39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96" y="5170717"/>
            <a:ext cx="6473265" cy="106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597560" y="1354020"/>
            <a:ext cx="9983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800" dirty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Pipe character located above the Enter key</a:t>
            </a: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144530" y="4169934"/>
            <a:ext cx="8350502" cy="25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1168400" y="94996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320800" y="96520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65783" y="2867593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31558" y="2199798"/>
            <a:ext cx="6035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Connects cmdlets to produce better results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8557517" y="2875959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78021" y="4229373"/>
            <a:ext cx="7661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Can be broken into several lines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to increase readability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CSV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304"/>
            <a:ext cx="10107086" cy="25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9" y="1975927"/>
            <a:ext cx="9546037" cy="285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83" y="3765323"/>
            <a:ext cx="10404540" cy="293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99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XML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5" y="3655463"/>
            <a:ext cx="11183734" cy="269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656259"/>
            <a:ext cx="11138617" cy="129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57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files and printers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1" y="1164020"/>
            <a:ext cx="9860203" cy="247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9" y="3380185"/>
            <a:ext cx="9190726" cy="229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01" y="4429647"/>
            <a:ext cx="9129936" cy="228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8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Displaying information in a GUI</a:t>
            </a:r>
            <a:br>
              <a:rPr lang="en-GB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4" y="916583"/>
            <a:ext cx="11083255" cy="277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2344680"/>
            <a:ext cx="6686140" cy="431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53" y="3206099"/>
            <a:ext cx="5256751" cy="318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275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a webpage of information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" y="1223868"/>
            <a:ext cx="11583993" cy="254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0" y="3800573"/>
            <a:ext cx="8782458" cy="292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Cmdlets that kill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23161" y="1064098"/>
            <a:ext cx="5459655" cy="2746265"/>
          </a:xfrm>
        </p:spPr>
        <p:txBody>
          <a:bodyPr/>
          <a:lstStyle/>
          <a:p>
            <a:r>
              <a:rPr lang="en-US" dirty="0"/>
              <a:t>Stop-Process / kill</a:t>
            </a:r>
          </a:p>
          <a:p>
            <a:r>
              <a:rPr lang="en-US" dirty="0"/>
              <a:t>Stop-service</a:t>
            </a:r>
          </a:p>
          <a:p>
            <a:r>
              <a:rPr lang="en-US" dirty="0"/>
              <a:t>$</a:t>
            </a:r>
            <a:r>
              <a:rPr lang="en-US" dirty="0" err="1"/>
              <a:t>ConfirmPreference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98922" y="1059370"/>
            <a:ext cx="4278095" cy="27462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</a:t>
            </a:r>
            <a:r>
              <a:rPr lang="en-US" dirty="0" err="1" smtClean="0"/>
              <a:t>WhatIfPreference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Confirm</a:t>
            </a:r>
          </a:p>
          <a:p>
            <a:r>
              <a:rPr lang="en-US" dirty="0"/>
              <a:t>-</a:t>
            </a:r>
            <a:r>
              <a:rPr lang="en-US" dirty="0" err="1"/>
              <a:t>Whatif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" y="3375397"/>
            <a:ext cx="10832577" cy="58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7" y="4658097"/>
            <a:ext cx="10887130" cy="194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88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01 | Don’t fear the shell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4111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04 | Extending the Shell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3595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Like the MMC – One Shell does it all</a:t>
            </a:r>
          </a:p>
          <a:p>
            <a:r>
              <a:rPr lang="en-GB" dirty="0" smtClean="0"/>
              <a:t>Finding and adding Snap-ins</a:t>
            </a:r>
          </a:p>
          <a:p>
            <a:r>
              <a:rPr lang="en-GB" dirty="0" smtClean="0"/>
              <a:t>Finding and adding Modules</a:t>
            </a:r>
          </a:p>
          <a:p>
            <a:r>
              <a:rPr lang="en-GB" dirty="0" smtClean="0"/>
              <a:t>Discovering new commands</a:t>
            </a:r>
          </a:p>
          <a:p>
            <a:r>
              <a:rPr lang="en-GB" dirty="0" smtClean="0"/>
              <a:t>The real world of cmdlets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Like the MMC - One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Shell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does it all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3" y="1515291"/>
            <a:ext cx="7358743" cy="447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7" y="3115492"/>
            <a:ext cx="6066971" cy="32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Finding &amp; Adding Snap-ins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57" y="1463040"/>
            <a:ext cx="9942286" cy="498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014" y="191615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997234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4317274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3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Finding &amp; Adding Modules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547949"/>
            <a:ext cx="9688286" cy="482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96187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4852851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5133703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Callout 1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V3 dynamically imports modules when you use the cmdlet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Discovering new commands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14" y="1672046"/>
            <a:ext cx="9412514" cy="482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 world of cmdlets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2" y="1508760"/>
            <a:ext cx="93036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57" y="3148148"/>
            <a:ext cx="8164286" cy="246234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7" y="4624251"/>
            <a:ext cx="7474857" cy="202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5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44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05 | Object for the Admin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4971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Object across the pipeline</a:t>
            </a:r>
          </a:p>
          <a:p>
            <a:r>
              <a:rPr lang="en-GB" dirty="0" smtClean="0"/>
              <a:t>Getting the information you need</a:t>
            </a:r>
          </a:p>
          <a:p>
            <a:r>
              <a:rPr lang="en-GB" dirty="0" smtClean="0"/>
              <a:t>Sorting Objects</a:t>
            </a:r>
          </a:p>
          <a:p>
            <a:r>
              <a:rPr lang="en-GB" dirty="0" smtClean="0"/>
              <a:t>Selecting Objects</a:t>
            </a:r>
          </a:p>
          <a:p>
            <a:r>
              <a:rPr lang="en-GB" dirty="0" smtClean="0"/>
              <a:t>Custom Properties</a:t>
            </a:r>
          </a:p>
          <a:p>
            <a:r>
              <a:rPr lang="en-GB" dirty="0" smtClean="0"/>
              <a:t>Filtering data</a:t>
            </a:r>
          </a:p>
          <a:p>
            <a:r>
              <a:rPr lang="en-GB" dirty="0" smtClean="0"/>
              <a:t>Methods – When no cmdlet exists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Author/Evangelist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Infrastructure From Code: The Release Pipeline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theJasonHelmick</a:t>
            </a:r>
            <a:r>
              <a:rPr lang="en-US" dirty="0"/>
              <a:t>   </a:t>
            </a:r>
            <a:r>
              <a:rPr lang="en-US" dirty="0" err="1" smtClean="0"/>
              <a:t>www.JasonHelmick.com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 r="1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7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 across the pipeline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10" name="Picture 9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2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GB" dirty="0"/>
              <a:t>Getting the information you </a:t>
            </a:r>
            <a:r>
              <a:rPr lang="en-GB" dirty="0" smtClean="0"/>
              <a:t>need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12800" y="1652451"/>
            <a:ext cx="4005943" cy="4200582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Get-Member (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gm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)</a:t>
            </a:r>
          </a:p>
          <a:p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TypeName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is a unique Windows assigned name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Displays the properties and methods of an object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Properties are potential columns of information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Methods are the potential actions that can be taken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4" y="1854926"/>
            <a:ext cx="6255657" cy="433686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Sorting Objects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2" y="1338943"/>
            <a:ext cx="7678057" cy="199208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7278914" cy="278238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2349" y="3911733"/>
            <a:ext cx="3512457" cy="2019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237" tIns="25119" rIns="0" bIns="25119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Sort-Object sorts properties.</a:t>
            </a:r>
          </a:p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Use Get-Member to </a:t>
            </a:r>
            <a:r>
              <a:rPr lang="en-US" sz="2400" b="0" dirty="0" smtClean="0">
                <a:latin typeface="Arial" charset="0"/>
                <a:ea typeface="ヒラギノ角ゴ ProN W3" charset="0"/>
                <a:cs typeface="ヒラギノ角ゴ ProN W3" charset="0"/>
              </a:rPr>
              <a:t>see a list of properties</a:t>
            </a:r>
            <a:endParaRPr lang="en-US" sz="2400" b="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Selecting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Objects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4" y="1776549"/>
            <a:ext cx="9027886" cy="19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847011"/>
            <a:ext cx="6658429" cy="250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18280" y="3997016"/>
            <a:ext cx="4593771" cy="269094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Select-Object selects properties.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Use Get-Member to list properties to select from.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-first and -last restrict list of rows displayed.</a:t>
            </a:r>
          </a:p>
        </p:txBody>
      </p:sp>
    </p:spTree>
    <p:extLst>
      <p:ext uri="{BB962C8B-B14F-4D97-AF65-F5344CB8AC3E}">
        <p14:creationId xmlns:p14="http://schemas.microsoft.com/office/powerpoint/2010/main" val="59332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Custom Properties</a:t>
            </a:r>
          </a:p>
        </p:txBody>
      </p:sp>
      <p:pic>
        <p:nvPicPr>
          <p:cNvPr id="50179" name="Picture 1" descr="customco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665514"/>
            <a:ext cx="11536136" cy="37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9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Filter Object Out of the Pipeline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1" y="1533888"/>
            <a:ext cx="10912788" cy="238122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" y="4121112"/>
            <a:ext cx="10949062" cy="23997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7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Comparison Operators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49943" y="1508760"/>
            <a:ext cx="4426857" cy="2628955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returns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boolean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True or False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can be case-sensitive using 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‘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prefix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For complete description, see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About_Comparison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1482635"/>
            <a:ext cx="6879771" cy="23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6" y="4278491"/>
            <a:ext cx="10195882" cy="2019739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Methods – When no cmdlet exists</a:t>
            </a:r>
          </a:p>
        </p:txBody>
      </p:sp>
      <p:pic>
        <p:nvPicPr>
          <p:cNvPr id="53251" name="Picture 3" descr="fo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8" y="1181035"/>
            <a:ext cx="9066913" cy="17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2" name="Group 7"/>
          <p:cNvGrpSpPr>
            <a:grpSpLocks/>
          </p:cNvGrpSpPr>
          <p:nvPr/>
        </p:nvGrpSpPr>
        <p:grpSpPr bwMode="auto">
          <a:xfrm>
            <a:off x="1342932" y="2474539"/>
            <a:ext cx="10374479" cy="4085572"/>
            <a:chOff x="3276600" y="4533900"/>
            <a:chExt cx="15240000" cy="6477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5339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2865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9258300"/>
              <a:ext cx="14706600" cy="175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29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06 | The Pipeline : Deeper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1594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purpose for PowerShell</a:t>
            </a:r>
          </a:p>
          <a:p>
            <a:r>
              <a:rPr lang="en-GB" dirty="0"/>
              <a:t>Installing PowerShell – Windows Management Framework</a:t>
            </a:r>
          </a:p>
          <a:p>
            <a:r>
              <a:rPr lang="en-GB" dirty="0"/>
              <a:t>Launching PowerShell for the administrator</a:t>
            </a:r>
          </a:p>
          <a:p>
            <a:r>
              <a:rPr lang="en-GB" dirty="0"/>
              <a:t>Customize the shell for comfort</a:t>
            </a:r>
          </a:p>
          <a:p>
            <a:r>
              <a:rPr lang="en-GB" dirty="0"/>
              <a:t>Getting familiar with the shell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the pipeline really works - The 4 step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ByValue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ByPropertyName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if my property doesn’t match – Customize it!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Parenthetical – when all else fails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pipeline really works - The 4 step solution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8" name="Picture 7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02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ByValue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632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3" y="3993969"/>
            <a:ext cx="1124857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4" name="Group 6"/>
          <p:cNvGrpSpPr>
            <a:grpSpLocks/>
          </p:cNvGrpSpPr>
          <p:nvPr/>
        </p:nvGrpSpPr>
        <p:grpSpPr bwMode="auto">
          <a:xfrm>
            <a:off x="3969657" y="4781006"/>
            <a:ext cx="7779657" cy="1711234"/>
            <a:chOff x="0" y="0"/>
            <a:chExt cx="8576" cy="2096"/>
          </a:xfrm>
        </p:grpSpPr>
        <p:pic>
          <p:nvPicPr>
            <p:cNvPr id="563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76" cy="209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8" name="AutoShape 4"/>
            <p:cNvSpPr>
              <a:spLocks/>
            </p:cNvSpPr>
            <p:nvPr/>
          </p:nvSpPr>
          <p:spPr bwMode="auto">
            <a:xfrm>
              <a:off x="1536" y="64"/>
              <a:ext cx="2552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56339" name="AutoShape 5"/>
            <p:cNvSpPr>
              <a:spLocks/>
            </p:cNvSpPr>
            <p:nvPr/>
          </p:nvSpPr>
          <p:spPr bwMode="auto">
            <a:xfrm>
              <a:off x="4352" y="1600"/>
              <a:ext cx="1096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56325" name="Group 9"/>
          <p:cNvGrpSpPr>
            <a:grpSpLocks/>
          </p:cNvGrpSpPr>
          <p:nvPr/>
        </p:nvGrpSpPr>
        <p:grpSpPr bwMode="auto">
          <a:xfrm>
            <a:off x="609600" y="2076994"/>
            <a:ext cx="5704114" cy="685800"/>
            <a:chOff x="0" y="0"/>
            <a:chExt cx="6288" cy="840"/>
          </a:xfrm>
        </p:grpSpPr>
        <p:pic>
          <p:nvPicPr>
            <p:cNvPr id="5633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88" cy="84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6" name="AutoShape 8"/>
            <p:cNvSpPr>
              <a:spLocks/>
            </p:cNvSpPr>
            <p:nvPr/>
          </p:nvSpPr>
          <p:spPr bwMode="auto">
            <a:xfrm>
              <a:off x="3880" y="560"/>
              <a:ext cx="2024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sp>
        <p:nvSpPr>
          <p:cNvPr id="56326" name="AutoShape 10"/>
          <p:cNvSpPr>
            <a:spLocks/>
          </p:cNvSpPr>
          <p:nvPr/>
        </p:nvSpPr>
        <p:spPr bwMode="auto">
          <a:xfrm>
            <a:off x="791028" y="1502229"/>
            <a:ext cx="4151086" cy="444137"/>
          </a:xfrm>
          <a:custGeom>
            <a:avLst/>
            <a:gdLst>
              <a:gd name="T0" fmla="*/ 2147483646 w 21600"/>
              <a:gd name="T1" fmla="*/ 0 h 16202"/>
              <a:gd name="T2" fmla="*/ 0 w 21600"/>
              <a:gd name="T3" fmla="*/ 2147483646 h 16202"/>
              <a:gd name="T4" fmla="*/ 0 w 21600"/>
              <a:gd name="T5" fmla="*/ 2147483646 h 16202"/>
              <a:gd name="T6" fmla="*/ 2147483646 w 21600"/>
              <a:gd name="T7" fmla="*/ 2147483646 h 16202"/>
              <a:gd name="T8" fmla="*/ 2147483646 w 21600"/>
              <a:gd name="T9" fmla="*/ 2147483646 h 16202"/>
              <a:gd name="T10" fmla="*/ 2147483646 w 21600"/>
              <a:gd name="T11" fmla="*/ 2147483646 h 16202"/>
              <a:gd name="T12" fmla="*/ 2147483646 w 21600"/>
              <a:gd name="T13" fmla="*/ 2147483646 h 16202"/>
              <a:gd name="T14" fmla="*/ 2147483646 w 21600"/>
              <a:gd name="T15" fmla="*/ 2147483646 h 16202"/>
              <a:gd name="T16" fmla="*/ 2147483646 w 21600"/>
              <a:gd name="T17" fmla="*/ 2147483646 h 16202"/>
              <a:gd name="T18" fmla="*/ 2147483646 w 21600"/>
              <a:gd name="T19" fmla="*/ 2147483646 h 16202"/>
              <a:gd name="T20" fmla="*/ 2147483646 w 21600"/>
              <a:gd name="T21" fmla="*/ 0 h 16202"/>
              <a:gd name="T22" fmla="*/ 2147483646 w 21600"/>
              <a:gd name="T23" fmla="*/ 0 h 16202"/>
              <a:gd name="T24" fmla="*/ 2147483646 w 21600"/>
              <a:gd name="T25" fmla="*/ 0 h 16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6202"/>
              <a:gd name="T41" fmla="*/ 21600 w 21600"/>
              <a:gd name="T42" fmla="*/ 16202 h 16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6202">
                <a:moveTo>
                  <a:pt x="755" y="0"/>
                </a:moveTo>
                <a:cubicBezTo>
                  <a:pt x="338" y="0"/>
                  <a:pt x="0" y="2133"/>
                  <a:pt x="0" y="4765"/>
                </a:cubicBezTo>
                <a:lnTo>
                  <a:pt x="0" y="11437"/>
                </a:lnTo>
                <a:cubicBezTo>
                  <a:pt x="0" y="14068"/>
                  <a:pt x="338" y="16202"/>
                  <a:pt x="755" y="16202"/>
                </a:cubicBezTo>
                <a:lnTo>
                  <a:pt x="18644" y="16202"/>
                </a:lnTo>
                <a:lnTo>
                  <a:pt x="19022" y="21600"/>
                </a:lnTo>
                <a:lnTo>
                  <a:pt x="19399" y="16202"/>
                </a:lnTo>
                <a:lnTo>
                  <a:pt x="20845" y="16202"/>
                </a:lnTo>
                <a:cubicBezTo>
                  <a:pt x="21262" y="16202"/>
                  <a:pt x="21600" y="14068"/>
                  <a:pt x="21600" y="11437"/>
                </a:cubicBezTo>
                <a:lnTo>
                  <a:pt x="21600" y="4765"/>
                </a:lnTo>
                <a:cubicBezTo>
                  <a:pt x="21600" y="2133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11"/>
          <p:cNvSpPr>
            <a:spLocks/>
          </p:cNvSpPr>
          <p:nvPr/>
        </p:nvSpPr>
        <p:spPr bwMode="auto">
          <a:xfrm>
            <a:off x="868136" y="1508760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Get-Service passes ServiceController objects to the pipeline</a:t>
            </a:r>
          </a:p>
        </p:txBody>
      </p:sp>
      <p:grpSp>
        <p:nvGrpSpPr>
          <p:cNvPr id="56328" name="Group 16"/>
          <p:cNvGrpSpPr>
            <a:grpSpLocks/>
          </p:cNvGrpSpPr>
          <p:nvPr/>
        </p:nvGrpSpPr>
        <p:grpSpPr bwMode="auto">
          <a:xfrm>
            <a:off x="2931886" y="3059974"/>
            <a:ext cx="6117771" cy="891540"/>
            <a:chOff x="0" y="0"/>
            <a:chExt cx="6744" cy="1092"/>
          </a:xfrm>
        </p:grpSpPr>
        <p:grpSp>
          <p:nvGrpSpPr>
            <p:cNvPr id="56331" name="Group 14"/>
            <p:cNvGrpSpPr>
              <a:grpSpLocks/>
            </p:cNvGrpSpPr>
            <p:nvPr/>
          </p:nvGrpSpPr>
          <p:grpSpPr bwMode="auto">
            <a:xfrm>
              <a:off x="2168" y="0"/>
              <a:ext cx="4576" cy="548"/>
              <a:chOff x="0" y="0"/>
              <a:chExt cx="4576" cy="548"/>
            </a:xfrm>
          </p:grpSpPr>
          <p:sp>
            <p:nvSpPr>
              <p:cNvPr id="56333" name="AutoShape 12"/>
              <p:cNvSpPr>
                <a:spLocks/>
              </p:cNvSpPr>
              <p:nvPr/>
            </p:nvSpPr>
            <p:spPr bwMode="auto">
              <a:xfrm>
                <a:off x="0" y="4"/>
                <a:ext cx="4576" cy="544"/>
              </a:xfrm>
              <a:custGeom>
                <a:avLst/>
                <a:gdLst>
                  <a:gd name="T0" fmla="*/ 0 w 21600"/>
                  <a:gd name="T1" fmla="*/ 0 h 12388"/>
                  <a:gd name="T2" fmla="*/ 0 w 21600"/>
                  <a:gd name="T3" fmla="*/ 0 h 12388"/>
                  <a:gd name="T4" fmla="*/ 0 w 21600"/>
                  <a:gd name="T5" fmla="*/ 0 h 12388"/>
                  <a:gd name="T6" fmla="*/ 0 w 21600"/>
                  <a:gd name="T7" fmla="*/ 0 h 12388"/>
                  <a:gd name="T8" fmla="*/ 0 w 21600"/>
                  <a:gd name="T9" fmla="*/ 0 h 12388"/>
                  <a:gd name="T10" fmla="*/ 0 w 21600"/>
                  <a:gd name="T11" fmla="*/ 0 h 12388"/>
                  <a:gd name="T12" fmla="*/ 0 w 21600"/>
                  <a:gd name="T13" fmla="*/ 0 h 12388"/>
                  <a:gd name="T14" fmla="*/ 0 w 21600"/>
                  <a:gd name="T15" fmla="*/ 0 h 12388"/>
                  <a:gd name="T16" fmla="*/ 0 w 21600"/>
                  <a:gd name="T17" fmla="*/ 0 h 12388"/>
                  <a:gd name="T18" fmla="*/ 0 w 21600"/>
                  <a:gd name="T19" fmla="*/ 0 h 12388"/>
                  <a:gd name="T20" fmla="*/ 0 w 21600"/>
                  <a:gd name="T21" fmla="*/ 0 h 12388"/>
                  <a:gd name="T22" fmla="*/ 0 w 21600"/>
                  <a:gd name="T23" fmla="*/ 0 h 12388"/>
                  <a:gd name="T24" fmla="*/ 0 w 21600"/>
                  <a:gd name="T25" fmla="*/ 0 h 123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600"/>
                  <a:gd name="T40" fmla="*/ 0 h 12388"/>
                  <a:gd name="T41" fmla="*/ 21600 w 21600"/>
                  <a:gd name="T42" fmla="*/ 12388 h 123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12388">
                    <a:moveTo>
                      <a:pt x="755" y="0"/>
                    </a:moveTo>
                    <a:cubicBezTo>
                      <a:pt x="338" y="0"/>
                      <a:pt x="0" y="1631"/>
                      <a:pt x="0" y="3644"/>
                    </a:cubicBezTo>
                    <a:lnTo>
                      <a:pt x="0" y="8745"/>
                    </a:lnTo>
                    <a:cubicBezTo>
                      <a:pt x="0" y="10757"/>
                      <a:pt x="338" y="12388"/>
                      <a:pt x="755" y="12388"/>
                    </a:cubicBezTo>
                    <a:lnTo>
                      <a:pt x="15676" y="12388"/>
                    </a:lnTo>
                    <a:lnTo>
                      <a:pt x="16055" y="21600"/>
                    </a:lnTo>
                    <a:lnTo>
                      <a:pt x="16432" y="12388"/>
                    </a:lnTo>
                    <a:lnTo>
                      <a:pt x="20845" y="12388"/>
                    </a:lnTo>
                    <a:cubicBezTo>
                      <a:pt x="21262" y="12388"/>
                      <a:pt x="21600" y="10757"/>
                      <a:pt x="21600" y="8745"/>
                    </a:cubicBezTo>
                    <a:lnTo>
                      <a:pt x="21600" y="3644"/>
                    </a:lnTo>
                    <a:cubicBezTo>
                      <a:pt x="21600" y="1631"/>
                      <a:pt x="21262" y="0"/>
                      <a:pt x="20845" y="0"/>
                    </a:cubicBezTo>
                    <a:lnTo>
                      <a:pt x="755" y="0"/>
                    </a:lnTo>
                    <a:close/>
                    <a:moveTo>
                      <a:pt x="755" y="0"/>
                    </a:moveTo>
                  </a:path>
                </a:pathLst>
              </a:custGeom>
              <a:gradFill rotWithShape="0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B1852A"/>
                  </a:gs>
                </a:gsLst>
                <a:lin ang="0" scaled="1"/>
              </a:gradFill>
              <a:ln w="12700">
                <a:solidFill>
                  <a:srgbClr val="4B4B4B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334" name="Rectangle 13"/>
              <p:cNvSpPr>
                <a:spLocks/>
              </p:cNvSpPr>
              <p:nvPr/>
            </p:nvSpPr>
            <p:spPr bwMode="auto">
              <a:xfrm>
                <a:off x="64" y="0"/>
                <a:ext cx="44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eaLnBrk="1" hangingPunct="1"/>
                <a:r>
                  <a:rPr lang="en-US" sz="1300">
                    <a:latin typeface="Arial Bold" charset="0"/>
                    <a:ea typeface="MS PGothic" charset="0"/>
                    <a:cs typeface="ヒラギノ角ゴ ProN W3" charset="0"/>
                    <a:sym typeface="Arial Bold" charset="0"/>
                  </a:rPr>
                  <a:t>2. Does Stop-Service accept ServiceController Objects?</a:t>
                </a:r>
              </a:p>
            </p:txBody>
          </p:sp>
        </p:grpSp>
        <p:pic>
          <p:nvPicPr>
            <p:cNvPr id="56332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6"/>
              <a:ext cx="6660" cy="33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9" name="AutoShape 17"/>
          <p:cNvSpPr>
            <a:spLocks/>
          </p:cNvSpPr>
          <p:nvPr/>
        </p:nvSpPr>
        <p:spPr bwMode="auto">
          <a:xfrm>
            <a:off x="660400" y="4382589"/>
            <a:ext cx="3229429" cy="796834"/>
          </a:xfrm>
          <a:custGeom>
            <a:avLst/>
            <a:gdLst>
              <a:gd name="T0" fmla="*/ 2147483646 w 18042"/>
              <a:gd name="T1" fmla="*/ 0 h 21600"/>
              <a:gd name="T2" fmla="*/ 0 w 18042"/>
              <a:gd name="T3" fmla="*/ 2147483646 h 21600"/>
              <a:gd name="T4" fmla="*/ 0 w 18042"/>
              <a:gd name="T5" fmla="*/ 2147483646 h 21600"/>
              <a:gd name="T6" fmla="*/ 2147483646 w 18042"/>
              <a:gd name="T7" fmla="*/ 2147483646 h 21600"/>
              <a:gd name="T8" fmla="*/ 2147483646 w 18042"/>
              <a:gd name="T9" fmla="*/ 2147483646 h 21600"/>
              <a:gd name="T10" fmla="*/ 2147483646 w 18042"/>
              <a:gd name="T11" fmla="*/ 2147483646 h 21600"/>
              <a:gd name="T12" fmla="*/ 2147483646 w 18042"/>
              <a:gd name="T13" fmla="*/ 2147483646 h 21600"/>
              <a:gd name="T14" fmla="*/ 2147483646 w 18042"/>
              <a:gd name="T15" fmla="*/ 2147483646 h 21600"/>
              <a:gd name="T16" fmla="*/ 2147483646 w 18042"/>
              <a:gd name="T17" fmla="*/ 2147483646 h 21600"/>
              <a:gd name="T18" fmla="*/ 2147483646 w 18042"/>
              <a:gd name="T19" fmla="*/ 0 h 21600"/>
              <a:gd name="T20" fmla="*/ 2147483646 w 18042"/>
              <a:gd name="T21" fmla="*/ 0 h 21600"/>
              <a:gd name="T22" fmla="*/ 2147483646 w 18042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042"/>
              <a:gd name="T37" fmla="*/ 0 h 21600"/>
              <a:gd name="T38" fmla="*/ 18042 w 18042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042" h="21600">
                <a:moveTo>
                  <a:pt x="811" y="0"/>
                </a:moveTo>
                <a:cubicBezTo>
                  <a:pt x="363" y="0"/>
                  <a:pt x="0" y="1585"/>
                  <a:pt x="0" y="3541"/>
                </a:cubicBezTo>
                <a:lnTo>
                  <a:pt x="0" y="18059"/>
                </a:lnTo>
                <a:cubicBezTo>
                  <a:pt x="0" y="20015"/>
                  <a:pt x="363" y="21600"/>
                  <a:pt x="811" y="21600"/>
                </a:cubicBezTo>
                <a:lnTo>
                  <a:pt x="17231" y="21600"/>
                </a:lnTo>
                <a:cubicBezTo>
                  <a:pt x="17495" y="21600"/>
                  <a:pt x="17728" y="21042"/>
                  <a:pt x="17876" y="20189"/>
                </a:cubicBezTo>
                <a:lnTo>
                  <a:pt x="21600" y="20029"/>
                </a:lnTo>
                <a:lnTo>
                  <a:pt x="18042" y="16626"/>
                </a:lnTo>
                <a:lnTo>
                  <a:pt x="18042" y="3541"/>
                </a:lnTo>
                <a:cubicBezTo>
                  <a:pt x="18042" y="1585"/>
                  <a:pt x="17679" y="0"/>
                  <a:pt x="17231" y="0"/>
                </a:cubicBezTo>
                <a:lnTo>
                  <a:pt x="811" y="0"/>
                </a:lnTo>
                <a:close/>
                <a:moveTo>
                  <a:pt x="811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0" name="Rectangle 18"/>
          <p:cNvSpPr>
            <a:spLocks/>
          </p:cNvSpPr>
          <p:nvPr/>
        </p:nvSpPr>
        <p:spPr bwMode="auto">
          <a:xfrm>
            <a:off x="914400" y="4470763"/>
            <a:ext cx="2873829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Help Stop-Service -Full</a:t>
            </a:r>
          </a:p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displays a parameter that accepts ServiceController ByValue</a:t>
            </a:r>
          </a:p>
        </p:txBody>
      </p:sp>
    </p:spTree>
    <p:extLst>
      <p:ext uri="{BB962C8B-B14F-4D97-AF65-F5344CB8AC3E}">
        <p14:creationId xmlns:p14="http://schemas.microsoft.com/office/powerpoint/2010/main" val="17848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" y="1495697"/>
            <a:ext cx="4412343" cy="461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73629"/>
          </a:xfrm>
        </p:spPr>
        <p:txBody>
          <a:bodyPr/>
          <a:lstStyle/>
          <a:p>
            <a:pPr eaLnBrk="1" hangingPunct="1"/>
            <a:r>
              <a:rPr lang="en-US" sz="410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sz="410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4911635"/>
            <a:ext cx="2540000" cy="14369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5" y="5127171"/>
            <a:ext cx="5457371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396343"/>
            <a:ext cx="1407886" cy="19594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683726"/>
            <a:ext cx="5254171" cy="87521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711234"/>
            <a:ext cx="1727200" cy="215537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050869"/>
            <a:ext cx="5319486" cy="92746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22" y="1887583"/>
            <a:ext cx="4281714" cy="14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41667"/>
            <a:ext cx="4659086" cy="20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9" y="4932861"/>
            <a:ext cx="382451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5" name="AutoShape 12"/>
          <p:cNvSpPr>
            <a:spLocks/>
          </p:cNvSpPr>
          <p:nvPr/>
        </p:nvSpPr>
        <p:spPr bwMode="auto">
          <a:xfrm>
            <a:off x="624114" y="5617029"/>
            <a:ext cx="12337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6" name="AutoShape 13"/>
          <p:cNvSpPr>
            <a:spLocks/>
          </p:cNvSpPr>
          <p:nvPr/>
        </p:nvSpPr>
        <p:spPr bwMode="auto">
          <a:xfrm>
            <a:off x="631371" y="5447211"/>
            <a:ext cx="333829" cy="163286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7" name="AutoShape 14"/>
          <p:cNvSpPr>
            <a:spLocks/>
          </p:cNvSpPr>
          <p:nvPr/>
        </p:nvSpPr>
        <p:spPr bwMode="auto">
          <a:xfrm>
            <a:off x="624114" y="3259183"/>
            <a:ext cx="595086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1"/>
          <p:cNvSpPr>
            <a:spLocks/>
          </p:cNvSpPr>
          <p:nvPr/>
        </p:nvSpPr>
        <p:spPr bwMode="auto">
          <a:xfrm>
            <a:off x="827314" y="5969726"/>
            <a:ext cx="4158343" cy="437606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152"/>
                </a:moveTo>
                <a:lnTo>
                  <a:pt x="0" y="6448"/>
                </a:lnTo>
                <a:cubicBezTo>
                  <a:pt x="0" y="288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2887"/>
                  <a:pt x="21600" y="6448"/>
                </a:cubicBezTo>
                <a:lnTo>
                  <a:pt x="21600" y="15152"/>
                </a:lnTo>
                <a:cubicBezTo>
                  <a:pt x="21600" y="1871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8713"/>
                  <a:pt x="0" y="15152"/>
                </a:cubicBezTo>
                <a:close/>
                <a:moveTo>
                  <a:pt x="0" y="15152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9" name="AutoShape 2"/>
          <p:cNvSpPr>
            <a:spLocks/>
          </p:cNvSpPr>
          <p:nvPr/>
        </p:nvSpPr>
        <p:spPr bwMode="auto">
          <a:xfrm>
            <a:off x="827314" y="5172891"/>
            <a:ext cx="4158343" cy="73152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7743"/>
                </a:moveTo>
                <a:lnTo>
                  <a:pt x="0" y="3857"/>
                </a:lnTo>
                <a:cubicBezTo>
                  <a:pt x="0" y="172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1727"/>
                  <a:pt x="21600" y="3857"/>
                </a:cubicBezTo>
                <a:lnTo>
                  <a:pt x="21600" y="17743"/>
                </a:lnTo>
                <a:cubicBezTo>
                  <a:pt x="21600" y="1987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9873"/>
                  <a:pt x="0" y="17743"/>
                </a:cubicBezTo>
                <a:close/>
                <a:moveTo>
                  <a:pt x="0" y="17743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4" y="2050868"/>
            <a:ext cx="8374743" cy="212924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AutoShape 4"/>
          <p:cNvSpPr>
            <a:spLocks/>
          </p:cNvSpPr>
          <p:nvPr/>
        </p:nvSpPr>
        <p:spPr bwMode="auto">
          <a:xfrm>
            <a:off x="943428" y="1652451"/>
            <a:ext cx="4151086" cy="346166"/>
          </a:xfrm>
          <a:custGeom>
            <a:avLst/>
            <a:gdLst>
              <a:gd name="T0" fmla="*/ 2147483646 w 21600"/>
              <a:gd name="T1" fmla="*/ 0 h 11423"/>
              <a:gd name="T2" fmla="*/ 0 w 21600"/>
              <a:gd name="T3" fmla="*/ 2147483646 h 11423"/>
              <a:gd name="T4" fmla="*/ 0 w 21600"/>
              <a:gd name="T5" fmla="*/ 2147483646 h 11423"/>
              <a:gd name="T6" fmla="*/ 2147483646 w 21600"/>
              <a:gd name="T7" fmla="*/ 2147483646 h 11423"/>
              <a:gd name="T8" fmla="*/ 2147483646 w 21600"/>
              <a:gd name="T9" fmla="*/ 2147483646 h 11423"/>
              <a:gd name="T10" fmla="*/ 2147483646 w 21600"/>
              <a:gd name="T11" fmla="*/ 2147483646 h 11423"/>
              <a:gd name="T12" fmla="*/ 2147483646 w 21600"/>
              <a:gd name="T13" fmla="*/ 2147483646 h 11423"/>
              <a:gd name="T14" fmla="*/ 2147483646 w 21600"/>
              <a:gd name="T15" fmla="*/ 2147483646 h 11423"/>
              <a:gd name="T16" fmla="*/ 2147483646 w 21600"/>
              <a:gd name="T17" fmla="*/ 2147483646 h 11423"/>
              <a:gd name="T18" fmla="*/ 2147483646 w 21600"/>
              <a:gd name="T19" fmla="*/ 2147483646 h 11423"/>
              <a:gd name="T20" fmla="*/ 2147483646 w 21600"/>
              <a:gd name="T21" fmla="*/ 0 h 11423"/>
              <a:gd name="T22" fmla="*/ 2147483646 w 21600"/>
              <a:gd name="T23" fmla="*/ 0 h 11423"/>
              <a:gd name="T24" fmla="*/ 2147483646 w 21600"/>
              <a:gd name="T25" fmla="*/ 0 h 11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1423"/>
              <a:gd name="T41" fmla="*/ 21600 w 21600"/>
              <a:gd name="T42" fmla="*/ 11423 h 114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1423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7112"/>
                </a:lnTo>
                <a:cubicBezTo>
                  <a:pt x="0" y="9493"/>
                  <a:pt x="338" y="11423"/>
                  <a:pt x="755" y="11423"/>
                </a:cubicBezTo>
                <a:lnTo>
                  <a:pt x="16746" y="11423"/>
                </a:lnTo>
                <a:lnTo>
                  <a:pt x="17124" y="21600"/>
                </a:lnTo>
                <a:lnTo>
                  <a:pt x="17502" y="11423"/>
                </a:lnTo>
                <a:lnTo>
                  <a:pt x="20845" y="11423"/>
                </a:lnTo>
                <a:cubicBezTo>
                  <a:pt x="21262" y="11423"/>
                  <a:pt x="21600" y="9493"/>
                  <a:pt x="21600" y="7112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27909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grpSp>
        <p:nvGrpSpPr>
          <p:cNvPr id="60423" name="Group 8"/>
          <p:cNvGrpSpPr>
            <a:grpSpLocks/>
          </p:cNvGrpSpPr>
          <p:nvPr/>
        </p:nvGrpSpPr>
        <p:grpSpPr bwMode="auto">
          <a:xfrm>
            <a:off x="834571" y="4376057"/>
            <a:ext cx="4158343" cy="731520"/>
            <a:chOff x="0" y="0"/>
            <a:chExt cx="4584" cy="896"/>
          </a:xfrm>
        </p:grpSpPr>
        <p:sp>
          <p:nvSpPr>
            <p:cNvPr id="60430" name="AutoShape 6"/>
            <p:cNvSpPr>
              <a:spLocks/>
            </p:cNvSpPr>
            <p:nvPr/>
          </p:nvSpPr>
          <p:spPr bwMode="auto">
            <a:xfrm>
              <a:off x="0" y="0"/>
              <a:ext cx="4584" cy="8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0" y="17743"/>
                  </a:moveTo>
                  <a:lnTo>
                    <a:pt x="0" y="3857"/>
                  </a:lnTo>
                  <a:cubicBezTo>
                    <a:pt x="0" y="1727"/>
                    <a:pt x="338" y="0"/>
                    <a:pt x="754" y="0"/>
                  </a:cubicBezTo>
                  <a:lnTo>
                    <a:pt x="20846" y="0"/>
                  </a:lnTo>
                  <a:cubicBezTo>
                    <a:pt x="21262" y="0"/>
                    <a:pt x="21600" y="1727"/>
                    <a:pt x="21600" y="3857"/>
                  </a:cubicBezTo>
                  <a:lnTo>
                    <a:pt x="21600" y="17743"/>
                  </a:lnTo>
                  <a:cubicBezTo>
                    <a:pt x="21600" y="19873"/>
                    <a:pt x="21262" y="21600"/>
                    <a:pt x="20846" y="21600"/>
                  </a:cubicBezTo>
                  <a:lnTo>
                    <a:pt x="754" y="21600"/>
                  </a:lnTo>
                  <a:cubicBezTo>
                    <a:pt x="338" y="21600"/>
                    <a:pt x="0" y="19873"/>
                    <a:pt x="0" y="17743"/>
                  </a:cubicBezTo>
                  <a:close/>
                  <a:moveTo>
                    <a:pt x="0" y="17743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1" name="Rectangle 7"/>
            <p:cNvSpPr>
              <a:spLocks/>
            </p:cNvSpPr>
            <p:nvPr/>
          </p:nvSpPr>
          <p:spPr bwMode="auto">
            <a:xfrm>
              <a:off x="64" y="56"/>
              <a:ext cx="4464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2.  Stop-Service does not support accepting 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“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Process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”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 objects ByValue, so PowerShell checks what can be accepted ByPropertyName.</a:t>
              </a:r>
              <a:endPara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endParaRPr>
            </a:p>
          </p:txBody>
        </p:sp>
      </p:grpSp>
      <p:sp>
        <p:nvSpPr>
          <p:cNvPr id="60424" name="Rectangle 9"/>
          <p:cNvSpPr>
            <a:spLocks/>
          </p:cNvSpPr>
          <p:nvPr/>
        </p:nvSpPr>
        <p:spPr bwMode="auto">
          <a:xfrm>
            <a:off x="1001486" y="1717766"/>
            <a:ext cx="4049486" cy="2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Get-Process is passing a 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“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Process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”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Object</a:t>
            </a:r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60425" name="Rectangle 10"/>
          <p:cNvSpPr>
            <a:spLocks/>
          </p:cNvSpPr>
          <p:nvPr/>
        </p:nvSpPr>
        <p:spPr bwMode="auto">
          <a:xfrm>
            <a:off x="943428" y="5218611"/>
            <a:ext cx="4049486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-Name does accept strings ByPropertyName, and the objects in the pipeline are labeled as a Name property</a:t>
            </a:r>
          </a:p>
        </p:txBody>
      </p:sp>
      <p:pic>
        <p:nvPicPr>
          <p:cNvPr id="604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4820194"/>
            <a:ext cx="1865086" cy="2090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5225143"/>
            <a:ext cx="6175829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8" name="Rectangle 13"/>
          <p:cNvSpPr>
            <a:spLocks/>
          </p:cNvSpPr>
          <p:nvPr/>
        </p:nvSpPr>
        <p:spPr bwMode="auto">
          <a:xfrm>
            <a:off x="943428" y="5937069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4.  Stop-Service attempts to use the objects for its -Name, in this example, fails</a:t>
            </a:r>
          </a:p>
        </p:txBody>
      </p:sp>
      <p:pic>
        <p:nvPicPr>
          <p:cNvPr id="60429" name="Picture 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07" y="4976948"/>
            <a:ext cx="653143" cy="67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What if my property doesn’t match – Customize it!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1391194"/>
            <a:ext cx="595811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612572"/>
            <a:ext cx="11119757" cy="31285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/>
              <a:t>The Parenthetical – when all else fails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88029"/>
            <a:ext cx="8403771" cy="166551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1" y="4513217"/>
            <a:ext cx="7975600" cy="15283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/>
          </p:cNvSpPr>
          <p:nvPr/>
        </p:nvSpPr>
        <p:spPr bwMode="auto">
          <a:xfrm>
            <a:off x="2890710" y="6231201"/>
            <a:ext cx="6496312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 </a:t>
            </a:r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Parenthesis don</a:t>
            </a:r>
            <a:r>
              <a:rPr lang="ja-JP" altLang="en-US" sz="2400" dirty="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’</a:t>
            </a:r>
            <a:r>
              <a:rPr lang="en-US" altLang="ja-JP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 rely on binding and attach information directly to the desired parameter.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2841172"/>
            <a:ext cx="8382000" cy="149569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AutoShape 8"/>
          <p:cNvSpPr>
            <a:spLocks/>
          </p:cNvSpPr>
          <p:nvPr/>
        </p:nvSpPr>
        <p:spPr bwMode="auto">
          <a:xfrm>
            <a:off x="827314" y="1574074"/>
            <a:ext cx="4151086" cy="444137"/>
          </a:xfrm>
          <a:custGeom>
            <a:avLst/>
            <a:gdLst>
              <a:gd name="T0" fmla="*/ 2147483646 w 21600"/>
              <a:gd name="T1" fmla="*/ 0 h 14656"/>
              <a:gd name="T2" fmla="*/ 0 w 21600"/>
              <a:gd name="T3" fmla="*/ 2147483646 h 14656"/>
              <a:gd name="T4" fmla="*/ 0 w 21600"/>
              <a:gd name="T5" fmla="*/ 2147483646 h 14656"/>
              <a:gd name="T6" fmla="*/ 2147483646 w 21600"/>
              <a:gd name="T7" fmla="*/ 2147483646 h 14656"/>
              <a:gd name="T8" fmla="*/ 2147483646 w 21600"/>
              <a:gd name="T9" fmla="*/ 2147483646 h 14656"/>
              <a:gd name="T10" fmla="*/ 2147483646 w 21600"/>
              <a:gd name="T11" fmla="*/ 2147483646 h 14656"/>
              <a:gd name="T12" fmla="*/ 2147483646 w 21600"/>
              <a:gd name="T13" fmla="*/ 2147483646 h 14656"/>
              <a:gd name="T14" fmla="*/ 2147483646 w 21600"/>
              <a:gd name="T15" fmla="*/ 2147483646 h 14656"/>
              <a:gd name="T16" fmla="*/ 2147483646 w 21600"/>
              <a:gd name="T17" fmla="*/ 2147483646 h 14656"/>
              <a:gd name="T18" fmla="*/ 2147483646 w 21600"/>
              <a:gd name="T19" fmla="*/ 2147483646 h 14656"/>
              <a:gd name="T20" fmla="*/ 2147483646 w 21600"/>
              <a:gd name="T21" fmla="*/ 0 h 14656"/>
              <a:gd name="T22" fmla="*/ 2147483646 w 21600"/>
              <a:gd name="T23" fmla="*/ 0 h 14656"/>
              <a:gd name="T24" fmla="*/ 2147483646 w 21600"/>
              <a:gd name="T25" fmla="*/ 0 h 146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4656"/>
              <a:gd name="T41" fmla="*/ 21600 w 21600"/>
              <a:gd name="T42" fmla="*/ 14656 h 146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4656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10345"/>
                </a:lnTo>
                <a:cubicBezTo>
                  <a:pt x="0" y="12726"/>
                  <a:pt x="338" y="14656"/>
                  <a:pt x="755" y="14656"/>
                </a:cubicBezTo>
                <a:lnTo>
                  <a:pt x="16748" y="14656"/>
                </a:lnTo>
                <a:lnTo>
                  <a:pt x="17124" y="21600"/>
                </a:lnTo>
                <a:lnTo>
                  <a:pt x="17502" y="14656"/>
                </a:lnTo>
                <a:lnTo>
                  <a:pt x="20845" y="14656"/>
                </a:lnTo>
                <a:cubicBezTo>
                  <a:pt x="21262" y="14656"/>
                  <a:pt x="21600" y="12726"/>
                  <a:pt x="21600" y="10345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6" name="Rectangle 9"/>
          <p:cNvSpPr>
            <a:spLocks/>
          </p:cNvSpPr>
          <p:nvPr/>
        </p:nvSpPr>
        <p:spPr bwMode="auto">
          <a:xfrm>
            <a:off x="936171" y="1593668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I want to pass a list of computer names to Get-Service.  Why does this fail?</a:t>
            </a:r>
          </a:p>
        </p:txBody>
      </p:sp>
      <p:sp>
        <p:nvSpPr>
          <p:cNvPr id="58377" name="Rectangle 10"/>
          <p:cNvSpPr>
            <a:spLocks/>
          </p:cNvSpPr>
          <p:nvPr/>
        </p:nvSpPr>
        <p:spPr bwMode="auto">
          <a:xfrm>
            <a:off x="6342743" y="3187337"/>
            <a:ext cx="2721429" cy="11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2.  -Name and -InputObject accept pipeline input ByValue, not -Computername.  -Name accepts text, and then causes the failure.</a:t>
            </a:r>
          </a:p>
          <a:p>
            <a:pPr eaLnBrk="1" hangingPunct="1"/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Parenthetical – when all else fails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6103"/>
            <a:ext cx="85053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5" y="2357846"/>
            <a:ext cx="86069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3990703"/>
            <a:ext cx="8389257" cy="2475411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7"/>
          <p:cNvGrpSpPr>
            <a:grpSpLocks/>
          </p:cNvGrpSpPr>
          <p:nvPr/>
        </p:nvGrpSpPr>
        <p:grpSpPr bwMode="auto">
          <a:xfrm>
            <a:off x="9238343" y="1697355"/>
            <a:ext cx="2612571" cy="496389"/>
            <a:chOff x="0" y="0"/>
            <a:chExt cx="2880" cy="608"/>
          </a:xfrm>
        </p:grpSpPr>
        <p:sp>
          <p:nvSpPr>
            <p:cNvPr id="64526" name="AutoShape 5"/>
            <p:cNvSpPr>
              <a:spLocks/>
            </p:cNvSpPr>
            <p:nvPr/>
          </p:nvSpPr>
          <p:spPr bwMode="auto">
            <a:xfrm>
              <a:off x="0" y="0"/>
              <a:ext cx="2880" cy="608"/>
            </a:xfrm>
            <a:custGeom>
              <a:avLst/>
              <a:gdLst>
                <a:gd name="T0" fmla="*/ 0 w 21410"/>
                <a:gd name="T1" fmla="*/ 0 h 21600"/>
                <a:gd name="T2" fmla="*/ 0 w 21410"/>
                <a:gd name="T3" fmla="*/ 0 h 21600"/>
                <a:gd name="T4" fmla="*/ 0 w 21410"/>
                <a:gd name="T5" fmla="*/ 0 h 21600"/>
                <a:gd name="T6" fmla="*/ 0 w 21410"/>
                <a:gd name="T7" fmla="*/ 0 h 21600"/>
                <a:gd name="T8" fmla="*/ 0 w 21410"/>
                <a:gd name="T9" fmla="*/ 0 h 21600"/>
                <a:gd name="T10" fmla="*/ 0 w 21410"/>
                <a:gd name="T11" fmla="*/ 0 h 21600"/>
                <a:gd name="T12" fmla="*/ 0 w 21410"/>
                <a:gd name="T13" fmla="*/ 0 h 21600"/>
                <a:gd name="T14" fmla="*/ 0 w 21410"/>
                <a:gd name="T15" fmla="*/ 0 h 21600"/>
                <a:gd name="T16" fmla="*/ 0 w 21410"/>
                <a:gd name="T17" fmla="*/ 0 h 21600"/>
                <a:gd name="T18" fmla="*/ 0 w 21410"/>
                <a:gd name="T19" fmla="*/ 0 h 21600"/>
                <a:gd name="T20" fmla="*/ 0 w 21410"/>
                <a:gd name="T21" fmla="*/ 0 h 21600"/>
                <a:gd name="T22" fmla="*/ 0 w 21410"/>
                <a:gd name="T23" fmla="*/ 0 h 21600"/>
                <a:gd name="T24" fmla="*/ 0 w 2141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10"/>
                <a:gd name="T40" fmla="*/ 0 h 21600"/>
                <a:gd name="T41" fmla="*/ 21410 w 21410"/>
                <a:gd name="T42" fmla="*/ 216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10" h="21600">
                  <a:moveTo>
                    <a:pt x="1189" y="0"/>
                  </a:moveTo>
                  <a:cubicBezTo>
                    <a:pt x="533" y="0"/>
                    <a:pt x="0" y="2545"/>
                    <a:pt x="0" y="5684"/>
                  </a:cubicBezTo>
                  <a:lnTo>
                    <a:pt x="0" y="15916"/>
                  </a:lnTo>
                  <a:cubicBezTo>
                    <a:pt x="0" y="19055"/>
                    <a:pt x="533" y="21600"/>
                    <a:pt x="1189" y="21600"/>
                  </a:cubicBezTo>
                  <a:lnTo>
                    <a:pt x="20221" y="21600"/>
                  </a:lnTo>
                  <a:cubicBezTo>
                    <a:pt x="20878" y="21600"/>
                    <a:pt x="21410" y="19055"/>
                    <a:pt x="21410" y="15916"/>
                  </a:cubicBezTo>
                  <a:lnTo>
                    <a:pt x="21410" y="15658"/>
                  </a:lnTo>
                  <a:lnTo>
                    <a:pt x="21600" y="13411"/>
                  </a:lnTo>
                  <a:lnTo>
                    <a:pt x="21410" y="11155"/>
                  </a:lnTo>
                  <a:lnTo>
                    <a:pt x="21410" y="5684"/>
                  </a:lnTo>
                  <a:cubicBezTo>
                    <a:pt x="21410" y="2545"/>
                    <a:pt x="20878" y="0"/>
                    <a:pt x="20221" y="0"/>
                  </a:cubicBezTo>
                  <a:lnTo>
                    <a:pt x="1189" y="0"/>
                  </a:lnTo>
                  <a:close/>
                  <a:moveTo>
                    <a:pt x="1189" y="0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27" name="Rectangle 6"/>
            <p:cNvSpPr>
              <a:spLocks/>
            </p:cNvSpPr>
            <p:nvPr/>
          </p:nvSpPr>
          <p:spPr bwMode="auto">
            <a:xfrm>
              <a:off x="128" y="46"/>
              <a:ext cx="265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Returns a collection (table) </a:t>
              </a:r>
            </a:p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of objects.</a:t>
              </a:r>
            </a:p>
          </p:txBody>
        </p:sp>
      </p:grpSp>
      <p:sp>
        <p:nvSpPr>
          <p:cNvPr id="64519" name="AutoShape 8"/>
          <p:cNvSpPr>
            <a:spLocks/>
          </p:cNvSpPr>
          <p:nvPr/>
        </p:nvSpPr>
        <p:spPr bwMode="auto">
          <a:xfrm>
            <a:off x="9550400" y="3174274"/>
            <a:ext cx="2307771" cy="496389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916"/>
                </a:moveTo>
                <a:lnTo>
                  <a:pt x="0" y="5684"/>
                </a:lnTo>
                <a:cubicBezTo>
                  <a:pt x="0" y="2545"/>
                  <a:pt x="608" y="0"/>
                  <a:pt x="1358" y="0"/>
                </a:cubicBezTo>
                <a:lnTo>
                  <a:pt x="20242" y="0"/>
                </a:lnTo>
                <a:cubicBezTo>
                  <a:pt x="20992" y="0"/>
                  <a:pt x="21600" y="2545"/>
                  <a:pt x="21600" y="5684"/>
                </a:cubicBezTo>
                <a:lnTo>
                  <a:pt x="21600" y="15916"/>
                </a:lnTo>
                <a:cubicBezTo>
                  <a:pt x="21600" y="19055"/>
                  <a:pt x="20992" y="21600"/>
                  <a:pt x="20242" y="21600"/>
                </a:cubicBezTo>
                <a:lnTo>
                  <a:pt x="1358" y="21600"/>
                </a:lnTo>
                <a:cubicBezTo>
                  <a:pt x="608" y="21600"/>
                  <a:pt x="0" y="19055"/>
                  <a:pt x="0" y="15916"/>
                </a:cubicBezTo>
                <a:close/>
                <a:moveTo>
                  <a:pt x="0" y="15916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0" name="Rectangle 9"/>
          <p:cNvSpPr>
            <a:spLocks/>
          </p:cNvSpPr>
          <p:nvPr/>
        </p:nvSpPr>
        <p:spPr bwMode="auto">
          <a:xfrm>
            <a:off x="9666514" y="3213463"/>
            <a:ext cx="2140857" cy="41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Returns string contents </a:t>
            </a:r>
          </a:p>
        </p:txBody>
      </p:sp>
      <p:pic>
        <p:nvPicPr>
          <p:cNvPr id="64521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1636123"/>
            <a:ext cx="2387600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2113734"/>
            <a:ext cx="5529943" cy="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9" y="3516358"/>
            <a:ext cx="4136571" cy="10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AutoShape 13"/>
          <p:cNvSpPr>
            <a:spLocks/>
          </p:cNvSpPr>
          <p:nvPr/>
        </p:nvSpPr>
        <p:spPr bwMode="auto">
          <a:xfrm>
            <a:off x="3222172" y="4382589"/>
            <a:ext cx="15893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4525" name="AutoShape 14"/>
          <p:cNvSpPr>
            <a:spLocks/>
          </p:cNvSpPr>
          <p:nvPr/>
        </p:nvSpPr>
        <p:spPr bwMode="auto">
          <a:xfrm>
            <a:off x="1923143" y="2788920"/>
            <a:ext cx="994229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7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07 | The Power in the Shell - Remoting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9512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to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7045" y="4664958"/>
            <a:ext cx="11525250" cy="1829683"/>
          </a:xfrm>
        </p:spPr>
        <p:txBody>
          <a:bodyPr/>
          <a:lstStyle/>
          <a:p>
            <a:r>
              <a:rPr lang="en-US" dirty="0" smtClean="0"/>
              <a:t>Improved management and automation</a:t>
            </a:r>
          </a:p>
          <a:p>
            <a:r>
              <a:rPr lang="en-US" dirty="0" smtClean="0"/>
              <a:t>Manage real-time</a:t>
            </a:r>
          </a:p>
          <a:p>
            <a:r>
              <a:rPr lang="en-US" dirty="0" smtClean="0"/>
              <a:t>Manage large scale</a:t>
            </a:r>
            <a:endParaRPr lang="en-US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084751" y="1601442"/>
            <a:ext cx="4885237" cy="2549366"/>
            <a:chOff x="0" y="0"/>
            <a:chExt cx="5360" cy="260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28" b="17000"/>
            <a:stretch>
              <a:fillRect/>
            </a:stretch>
          </p:blipFill>
          <p:spPr bwMode="auto">
            <a:xfrm>
              <a:off x="129" y="96"/>
              <a:ext cx="5097" cy="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60" cy="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14249400" y="3187700"/>
            <a:ext cx="2108200" cy="901700"/>
            <a:chOff x="0" y="0"/>
            <a:chExt cx="1328" cy="568"/>
          </a:xfrm>
        </p:grpSpPr>
        <p:sp>
          <p:nvSpPr>
            <p:cNvPr id="8" name="AutoShape 9"/>
            <p:cNvSpPr>
              <a:spLocks/>
            </p:cNvSpPr>
            <p:nvPr/>
          </p:nvSpPr>
          <p:spPr bwMode="auto">
            <a:xfrm>
              <a:off x="0" y="0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Rectangle 10"/>
            <p:cNvSpPr>
              <a:spLocks/>
            </p:cNvSpPr>
            <p:nvPr/>
          </p:nvSpPr>
          <p:spPr bwMode="auto">
            <a:xfrm>
              <a:off x="67" y="8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>
                  <a:solidFill>
                    <a:schemeClr val="tx1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YOU</a:t>
              </a:r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14401800" y="3340100"/>
            <a:ext cx="2108200" cy="901700"/>
            <a:chOff x="0" y="0"/>
            <a:chExt cx="1328" cy="568"/>
          </a:xfrm>
        </p:grpSpPr>
        <p:sp>
          <p:nvSpPr>
            <p:cNvPr id="11" name="AutoShape 9"/>
            <p:cNvSpPr>
              <a:spLocks/>
            </p:cNvSpPr>
            <p:nvPr/>
          </p:nvSpPr>
          <p:spPr bwMode="auto">
            <a:xfrm>
              <a:off x="0" y="0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Rectangle 10"/>
            <p:cNvSpPr>
              <a:spLocks/>
            </p:cNvSpPr>
            <p:nvPr/>
          </p:nvSpPr>
          <p:spPr bwMode="auto">
            <a:xfrm>
              <a:off x="67" y="8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>
                  <a:solidFill>
                    <a:schemeClr val="tx1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YOU</a:t>
              </a: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14554200" y="3492500"/>
            <a:ext cx="2108200" cy="901700"/>
            <a:chOff x="0" y="0"/>
            <a:chExt cx="1328" cy="568"/>
          </a:xfrm>
        </p:grpSpPr>
        <p:sp>
          <p:nvSpPr>
            <p:cNvPr id="14" name="AutoShape 9"/>
            <p:cNvSpPr>
              <a:spLocks/>
            </p:cNvSpPr>
            <p:nvPr/>
          </p:nvSpPr>
          <p:spPr bwMode="auto">
            <a:xfrm>
              <a:off x="0" y="0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Rectangle 10"/>
            <p:cNvSpPr>
              <a:spLocks/>
            </p:cNvSpPr>
            <p:nvPr/>
          </p:nvSpPr>
          <p:spPr bwMode="auto">
            <a:xfrm>
              <a:off x="67" y="8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 dirty="0">
                  <a:solidFill>
                    <a:schemeClr val="tx1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YOU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546223" y="1126086"/>
            <a:ext cx="1931269" cy="725825"/>
            <a:chOff x="0" y="0"/>
            <a:chExt cx="1328" cy="568"/>
          </a:xfrm>
        </p:grpSpPr>
        <p:sp>
          <p:nvSpPr>
            <p:cNvPr id="17" name="AutoShape 9"/>
            <p:cNvSpPr>
              <a:spLocks/>
            </p:cNvSpPr>
            <p:nvPr/>
          </p:nvSpPr>
          <p:spPr bwMode="auto">
            <a:xfrm>
              <a:off x="0" y="0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kern="1200">
                <a:cs typeface="+mn-cs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67" y="8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 kern="1200" dirty="0">
                  <a:solidFill>
                    <a:schemeClr val="tx1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YOU</a:t>
              </a:r>
            </a:p>
          </p:txBody>
        </p:sp>
      </p:grp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12992100" y="8229600"/>
            <a:ext cx="4699000" cy="4546600"/>
            <a:chOff x="0" y="0"/>
            <a:chExt cx="2960" cy="2864"/>
          </a:xfrm>
        </p:grpSpPr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7" r="534" b="11383"/>
            <a:stretch>
              <a:fillRect/>
            </a:stretch>
          </p:blipFill>
          <p:spPr bwMode="auto">
            <a:xfrm>
              <a:off x="142" y="96"/>
              <a:ext cx="2690" cy="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0" cy="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13144500" y="8382000"/>
            <a:ext cx="4699000" cy="4546600"/>
            <a:chOff x="0" y="0"/>
            <a:chExt cx="2960" cy="2864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7" r="534" b="11383"/>
            <a:stretch>
              <a:fillRect/>
            </a:stretch>
          </p:blipFill>
          <p:spPr bwMode="auto">
            <a:xfrm>
              <a:off x="142" y="96"/>
              <a:ext cx="2690" cy="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0" cy="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7561204" y="1668004"/>
            <a:ext cx="3030289" cy="2810155"/>
            <a:chOff x="0" y="0"/>
            <a:chExt cx="2960" cy="2864"/>
          </a:xfrm>
        </p:grpSpPr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7" r="534" b="11383"/>
            <a:stretch>
              <a:fillRect/>
            </a:stretch>
          </p:blipFill>
          <p:spPr bwMode="auto">
            <a:xfrm>
              <a:off x="142" y="96"/>
              <a:ext cx="2690" cy="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0" cy="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7953174" y="1093514"/>
            <a:ext cx="2009899" cy="739650"/>
            <a:chOff x="6012" y="181"/>
            <a:chExt cx="1328" cy="568"/>
          </a:xfrm>
        </p:grpSpPr>
        <p:sp>
          <p:nvSpPr>
            <p:cNvPr id="29" name="AutoShape 12"/>
            <p:cNvSpPr>
              <a:spLocks/>
            </p:cNvSpPr>
            <p:nvPr/>
          </p:nvSpPr>
          <p:spPr bwMode="auto">
            <a:xfrm>
              <a:off x="6012" y="181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kern="1200">
                <a:cs typeface="+mn-cs"/>
              </a:endParaRPr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 bwMode="auto">
            <a:xfrm>
              <a:off x="6087" y="27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 kern="1200" dirty="0">
                  <a:solidFill>
                    <a:schemeClr val="tx1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THEM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000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Overview of Remoting</a:t>
            </a:r>
          </a:p>
          <a:p>
            <a:r>
              <a:rPr lang="en-GB" dirty="0" smtClean="0"/>
              <a:t>Enable Remoting</a:t>
            </a:r>
          </a:p>
          <a:p>
            <a:r>
              <a:rPr lang="en-GB" dirty="0" smtClean="0"/>
              <a:t>One-To-One</a:t>
            </a:r>
          </a:p>
          <a:p>
            <a:r>
              <a:rPr lang="en-GB" dirty="0" smtClean="0"/>
              <a:t>One-To-Many</a:t>
            </a:r>
          </a:p>
          <a:p>
            <a:r>
              <a:rPr lang="en-GB" dirty="0" smtClean="0"/>
              <a:t>Not the end yet!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Remoting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758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89" name="Group 14"/>
          <p:cNvGrpSpPr>
            <a:grpSpLocks/>
          </p:cNvGrpSpPr>
          <p:nvPr/>
        </p:nvGrpSpPr>
        <p:grpSpPr bwMode="auto">
          <a:xfrm>
            <a:off x="6201620" y="1225129"/>
            <a:ext cx="4361543" cy="2992210"/>
            <a:chOff x="0" y="0"/>
            <a:chExt cx="4808" cy="3664"/>
          </a:xfrm>
        </p:grpSpPr>
        <p:sp>
          <p:nvSpPr>
            <p:cNvPr id="67591" name="Oval 4"/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67592" name="Group 13"/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675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67594" name="Group 8"/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6759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600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7595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6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7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8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7590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18" name="Picture 17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19" name="Picture 18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20" name="Picture 19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21" name="Picture 20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Enable Remoting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586446"/>
            <a:ext cx="8505371" cy="327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809206"/>
            <a:ext cx="7366000" cy="41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/>
          <p:cNvSpPr>
            <a:spLocks/>
          </p:cNvSpPr>
          <p:nvPr/>
        </p:nvSpPr>
        <p:spPr bwMode="auto">
          <a:xfrm>
            <a:off x="1872343" y="5937069"/>
            <a:ext cx="7895771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lang="en-US" sz="20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Computer Configuration/Policies/Administrative Templates/Windows Components/Windows Remote Management</a:t>
            </a:r>
          </a:p>
        </p:txBody>
      </p:sp>
      <p:pic>
        <p:nvPicPr>
          <p:cNvPr id="6861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07" y="3826601"/>
            <a:ext cx="1712686" cy="197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" y="1939834"/>
            <a:ext cx="2924629" cy="235948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Remoting is already enabled in Server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 to One - Interactive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" y="1258570"/>
            <a:ext cx="11267567" cy="498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One-To-Many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5" y="5029636"/>
            <a:ext cx="10932630" cy="134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0" y="1128658"/>
            <a:ext cx="10933186" cy="3598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1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Web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9939" y="942770"/>
            <a:ext cx="11525250" cy="3757987"/>
          </a:xfrm>
        </p:spPr>
        <p:txBody>
          <a:bodyPr/>
          <a:lstStyle/>
          <a:p>
            <a:r>
              <a:rPr lang="en-US" sz="2000" dirty="0" smtClean="0"/>
              <a:t>PowerShell – Anywhere, anytime, on any device!</a:t>
            </a:r>
          </a:p>
          <a:p>
            <a:r>
              <a:rPr lang="en-US" sz="2000" dirty="0"/>
              <a:t>Install-</a:t>
            </a:r>
            <a:r>
              <a:rPr lang="en-US" sz="2000" dirty="0" err="1"/>
              <a:t>WindowsFeature</a:t>
            </a:r>
            <a:r>
              <a:rPr lang="en-US" sz="2000" dirty="0"/>
              <a:t> –Name </a:t>
            </a:r>
            <a:r>
              <a:rPr lang="en-US" sz="2000" dirty="0" err="1"/>
              <a:t>WindowsPowerShellWebAccess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Get-Help *</a:t>
            </a:r>
            <a:r>
              <a:rPr lang="en-US" sz="2000" dirty="0" err="1"/>
              <a:t>Pswa</a:t>
            </a:r>
            <a:r>
              <a:rPr lang="en-US" sz="2000" dirty="0" smtClean="0"/>
              <a:t>*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Install-</a:t>
            </a:r>
            <a:r>
              <a:rPr lang="en-US" sz="2000" dirty="0" err="1"/>
              <a:t>PswaWebApplication</a:t>
            </a:r>
            <a:r>
              <a:rPr lang="en-US" sz="2000" dirty="0"/>
              <a:t> –</a:t>
            </a:r>
            <a:r>
              <a:rPr lang="en-US" sz="2000" dirty="0" err="1"/>
              <a:t>UseTestCertificate</a:t>
            </a:r>
            <a:endParaRPr lang="en-US" sz="2000" dirty="0"/>
          </a:p>
          <a:p>
            <a:pPr>
              <a:defRPr/>
            </a:pPr>
            <a:r>
              <a:rPr lang="en-US" sz="2000" dirty="0" smtClean="0"/>
              <a:t># Use </a:t>
            </a:r>
            <a:r>
              <a:rPr lang="en-US" sz="2000" dirty="0"/>
              <a:t>the –</a:t>
            </a:r>
            <a:r>
              <a:rPr lang="en-US" sz="2000" dirty="0" err="1"/>
              <a:t>useTestCertificate</a:t>
            </a:r>
            <a:r>
              <a:rPr lang="en-US" sz="2000" dirty="0"/>
              <a:t> for testing (Expires in 90 days)</a:t>
            </a:r>
          </a:p>
          <a:p>
            <a:r>
              <a:rPr lang="en-US" sz="2000" dirty="0" smtClean="0"/>
              <a:t>Add</a:t>
            </a:r>
            <a:r>
              <a:rPr lang="en-US" sz="2000" dirty="0"/>
              <a:t>-</a:t>
            </a:r>
            <a:r>
              <a:rPr lang="en-US" sz="2000" dirty="0" err="1"/>
              <a:t>PswaAuthorizationRule</a:t>
            </a:r>
            <a:r>
              <a:rPr lang="en-US" sz="2000" dirty="0"/>
              <a:t> –</a:t>
            </a:r>
            <a:r>
              <a:rPr lang="en-US" sz="2000" dirty="0" err="1"/>
              <a:t>userName</a:t>
            </a:r>
            <a:r>
              <a:rPr lang="en-US" sz="2000" dirty="0"/>
              <a:t> &lt;Domain\User | Computer\user&gt; -</a:t>
            </a:r>
            <a:r>
              <a:rPr lang="en-US" sz="2000" dirty="0" err="1"/>
              <a:t>ComputerName</a:t>
            </a:r>
            <a:r>
              <a:rPr lang="en-US" sz="2000" dirty="0"/>
              <a:t> &lt;Computer&gt;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AdminsOnly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PS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7" y="4250396"/>
            <a:ext cx="8077814" cy="26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3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the end yet!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More to come!</a:t>
            </a:r>
          </a:p>
          <a:p>
            <a:r>
              <a:rPr lang="en-US" dirty="0" smtClean="0"/>
              <a:t>Managing in scale and in real time!</a:t>
            </a:r>
          </a:p>
          <a:p>
            <a:r>
              <a:rPr lang="en-US" dirty="0" smtClean="0"/>
              <a:t>Automation and scripting!</a:t>
            </a:r>
          </a:p>
          <a:p>
            <a:r>
              <a:rPr lang="en-US" dirty="0" smtClean="0"/>
              <a:t>Great resource: Free!</a:t>
            </a:r>
          </a:p>
          <a:p>
            <a:r>
              <a:rPr lang="en-US" dirty="0" smtClean="0"/>
              <a:t>Secrets of PowerShell Remoting – Don Jones and Tobias </a:t>
            </a:r>
            <a:r>
              <a:rPr lang="en-US" dirty="0" err="1" smtClean="0"/>
              <a:t>Weltner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powershell.org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powershell</a:t>
            </a:r>
            <a:r>
              <a:rPr lang="en-US" dirty="0"/>
              <a:t>-books/</a:t>
            </a:r>
          </a:p>
        </p:txBody>
      </p:sp>
    </p:spTree>
    <p:extLst>
      <p:ext uri="{BB962C8B-B14F-4D97-AF65-F5344CB8AC3E}">
        <p14:creationId xmlns:p14="http://schemas.microsoft.com/office/powerpoint/2010/main" val="487409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5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08 | Getting prepared for automation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3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PowerShell security goals</a:t>
            </a:r>
          </a:p>
          <a:p>
            <a:r>
              <a:rPr lang="en-GB" dirty="0" smtClean="0"/>
              <a:t>Execution Policy</a:t>
            </a:r>
          </a:p>
          <a:p>
            <a:r>
              <a:rPr lang="en-GB" dirty="0" smtClean="0"/>
              <a:t>Variables : a place to store stuff</a:t>
            </a:r>
          </a:p>
          <a:p>
            <a:r>
              <a:rPr lang="en-GB" dirty="0" smtClean="0"/>
              <a:t>Fun with Quotes</a:t>
            </a:r>
          </a:p>
          <a:p>
            <a:r>
              <a:rPr lang="en-GB" dirty="0" smtClean="0"/>
              <a:t>Getting and displaying input</a:t>
            </a:r>
          </a:p>
          <a:p>
            <a:r>
              <a:rPr lang="en-GB" dirty="0" smtClean="0"/>
              <a:t>Other output for scripts and automation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Installing PowerShell – Windows Management Framework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5597" y="1767695"/>
            <a:ext cx="11525250" cy="4726945"/>
          </a:xfrm>
        </p:spPr>
        <p:txBody>
          <a:bodyPr/>
          <a:lstStyle/>
          <a:p>
            <a:r>
              <a:rPr lang="en-US" dirty="0"/>
              <a:t>PowerShell V3 – Windows 8 and Server </a:t>
            </a:r>
            <a:r>
              <a:rPr lang="en-US" dirty="0" smtClean="0"/>
              <a:t>2012</a:t>
            </a:r>
          </a:p>
          <a:p>
            <a:r>
              <a:rPr lang="en-US" dirty="0" smtClean="0"/>
              <a:t>PowerShell V2 – Windows 7 and Server 2008</a:t>
            </a:r>
          </a:p>
          <a:p>
            <a:r>
              <a:rPr lang="en-US" dirty="0" smtClean="0"/>
              <a:t>Download the Windows Management Framework 3.0 at</a:t>
            </a:r>
          </a:p>
          <a:p>
            <a:r>
              <a:rPr lang="en-US" dirty="0">
                <a:hlinkClick r:id="rId2"/>
              </a:rPr>
              <a:t>http://www.microsoft.com/en-us/download/details.aspx?id=</a:t>
            </a:r>
            <a:r>
              <a:rPr lang="en-US" dirty="0" smtClean="0">
                <a:hlinkClick r:id="rId2"/>
              </a:rPr>
              <a:t>34595</a:t>
            </a:r>
            <a:endParaRPr lang="en-US" dirty="0" smtClean="0"/>
          </a:p>
          <a:p>
            <a:r>
              <a:rPr lang="en-US" dirty="0" smtClean="0"/>
              <a:t>Windows XP and Server 2003 can run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81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PowerShell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security goals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79715" y="217496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Secured by default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Prevents mistakes by unintentional admins and users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No 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Script Execution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.Ps1 associated with notepad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Must type path to execute a 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script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3732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672" y="1325064"/>
            <a:ext cx="3323771" cy="351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3" y="2044337"/>
            <a:ext cx="1778907" cy="42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Execution Policy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4255" y="1370228"/>
            <a:ext cx="4644571" cy="5150601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By default, PowerShell does not run scripts.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Get/Set-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ExecutionPolicy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Restricted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Unrestricted</a:t>
            </a: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AllSigned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RemoteSigned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Bypass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Undefined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be set with Group Policy</a:t>
            </a:r>
          </a:p>
        </p:txBody>
      </p:sp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6193832" y="568407"/>
            <a:ext cx="5130818" cy="5978609"/>
            <a:chOff x="0" y="0"/>
            <a:chExt cx="4480" cy="6192"/>
          </a:xfrm>
        </p:grpSpPr>
        <p:pic>
          <p:nvPicPr>
            <p:cNvPr id="7475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763" r="546" b="3644"/>
            <a:stretch>
              <a:fillRect/>
            </a:stretch>
          </p:blipFill>
          <p:spPr bwMode="auto">
            <a:xfrm>
              <a:off x="128" y="96"/>
              <a:ext cx="4217" cy="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58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0" cy="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744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Variables: A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place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to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store stuff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9321" y="126547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Use $ to create and use variables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contain letters, numbers, spaces and underscores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Don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t persist after Shell exits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New-Variable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Clear-Variable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Remove-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Variable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Can force a type – [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int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]$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var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68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85" y="1781303"/>
            <a:ext cx="250552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32" y="1311165"/>
            <a:ext cx="208007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8"/>
          <p:cNvSpPr>
            <a:spLocks/>
          </p:cNvSpPr>
          <p:nvPr/>
        </p:nvSpPr>
        <p:spPr bwMode="auto">
          <a:xfrm>
            <a:off x="10312400" y="5473337"/>
            <a:ext cx="181429" cy="24819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lang="en-US"/>
          </a:p>
        </p:txBody>
      </p:sp>
      <p:sp>
        <p:nvSpPr>
          <p:cNvPr id="76808" name="Rectangle 10"/>
          <p:cNvSpPr>
            <a:spLocks/>
          </p:cNvSpPr>
          <p:nvPr/>
        </p:nvSpPr>
        <p:spPr bwMode="auto">
          <a:xfrm>
            <a:off x="7829405" y="1282451"/>
            <a:ext cx="4049486" cy="9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Note: The $ is not part of the variable name, it</a:t>
            </a:r>
            <a:r>
              <a:rPr lang="ja-JP" altLang="en-US" dirty="0">
                <a:latin typeface="Arial" charset="0"/>
                <a:ea typeface="MS PGothic" charset="0"/>
                <a:cs typeface="MS PGothic" charset="0"/>
                <a:sym typeface="Arial Bold" charset="0"/>
              </a:rPr>
              <a:t>’</a:t>
            </a:r>
            <a:r>
              <a:rPr lang="en-US" altLang="ja-JP" dirty="0">
                <a:latin typeface="Arial Bold" charset="0"/>
                <a:sym typeface="Arial Bold" charset="0"/>
              </a:rPr>
              <a:t>s a cue to access the contents of the variable</a:t>
            </a:r>
            <a:endParaRPr lang="en-US" dirty="0">
              <a:latin typeface="Arial Bold" charset="0"/>
              <a:sym typeface="Arial Bold" charset="0"/>
            </a:endParaRP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8252502" y="2267123"/>
            <a:ext cx="2954320" cy="4423928"/>
            <a:chOff x="0" y="0"/>
            <a:chExt cx="3800" cy="599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" t="208" r="186" b="258"/>
            <a:stretch>
              <a:fillRect/>
            </a:stretch>
          </p:blipFill>
          <p:spPr bwMode="auto">
            <a:xfrm>
              <a:off x="128" y="96"/>
              <a:ext cx="3537" cy="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0" cy="5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43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Fun with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Quotes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79715" y="194636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Double Quotes resolve all variables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use Sub-Expressions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Single Quotes prevent substitution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Get-Help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About_Quoting_Rules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Back-tick/Grave-Accent prevents individual substitution</a:t>
            </a:r>
          </a:p>
        </p:txBody>
      </p:sp>
      <p:pic>
        <p:nvPicPr>
          <p:cNvPr id="778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07" y="1979023"/>
            <a:ext cx="5663293" cy="240356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7" y="4526280"/>
            <a:ext cx="1110343" cy="164837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87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displaying input 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" y="1122252"/>
            <a:ext cx="7786497" cy="292380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76" y="2436155"/>
            <a:ext cx="9281886" cy="290077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70" y="4555305"/>
            <a:ext cx="9463314" cy="192024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92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output for scripts and automation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79715" y="1370229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Write-Warning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Write-Verbose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Write-Debug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Write-Error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5" y="3735634"/>
            <a:ext cx="11245290" cy="2706630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4"/>
          <p:cNvSpPr>
            <a:spLocks/>
          </p:cNvSpPr>
          <p:nvPr/>
        </p:nvSpPr>
        <p:spPr bwMode="auto">
          <a:xfrm>
            <a:off x="5950710" y="1304913"/>
            <a:ext cx="5515429" cy="401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spcBef>
                <a:spcPts val="934"/>
              </a:spcBef>
              <a:buSzPct val="155000"/>
              <a:buFont typeface="Arial"/>
              <a:buChar char="•"/>
            </a:pP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$Preference variables to know</a:t>
            </a:r>
          </a:p>
          <a:p>
            <a:pPr marL="342900" indent="-342900">
              <a:spcBef>
                <a:spcPts val="934"/>
              </a:spcBef>
              <a:buSzPct val="155000"/>
              <a:buFont typeface="Arial"/>
              <a:buChar char="•"/>
            </a:pP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Help 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about_Preference_Variables</a:t>
            </a:r>
            <a:endParaRPr lang="en-US" sz="2100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  <a:p>
            <a:pPr marL="342900" indent="-342900">
              <a:spcBef>
                <a:spcPts val="934"/>
              </a:spcBef>
              <a:buSzPct val="155000"/>
              <a:buFont typeface="Arial"/>
              <a:buChar char="•"/>
            </a:pP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$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DebugPreference</a:t>
            </a: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=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SilentlyContinue</a:t>
            </a:r>
            <a:endParaRPr lang="en-US" sz="2100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  <a:p>
            <a:pPr marL="342900" indent="-342900">
              <a:spcBef>
                <a:spcPts val="934"/>
              </a:spcBef>
              <a:buSzPct val="155000"/>
              <a:buFont typeface="Arial"/>
              <a:buChar char="•"/>
            </a:pP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$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ErrorActionPreference</a:t>
            </a: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=Continue</a:t>
            </a:r>
          </a:p>
          <a:p>
            <a:pPr marL="342900" indent="-342900">
              <a:spcBef>
                <a:spcPts val="934"/>
              </a:spcBef>
              <a:buSzPct val="155000"/>
              <a:buFont typeface="Arial"/>
              <a:buChar char="•"/>
            </a:pP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#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VerbosePreference</a:t>
            </a:r>
            <a:r>
              <a:rPr lang="en-US" sz="2100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=</a:t>
            </a:r>
            <a:r>
              <a:rPr lang="en-US" sz="2100" dirty="0" err="1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SilentlyContinue</a:t>
            </a:r>
            <a:endParaRPr lang="en-US" sz="2100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1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09 | Automation in scale - Remoting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9693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Reusable Sessions</a:t>
            </a:r>
          </a:p>
          <a:p>
            <a:r>
              <a:rPr lang="en-GB" dirty="0" smtClean="0"/>
              <a:t>Sessions with Invoke-Command</a:t>
            </a:r>
          </a:p>
          <a:p>
            <a:r>
              <a:rPr lang="en-GB" dirty="0" smtClean="0"/>
              <a:t>Real-world deployment of a website</a:t>
            </a:r>
          </a:p>
          <a:p>
            <a:r>
              <a:rPr lang="en-GB" dirty="0" smtClean="0"/>
              <a:t>Getting commands from anywhere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Reusable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Sessions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1900646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4271554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8640773" y="301163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disconnected and reconnected in PowerShell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59" y="3514811"/>
            <a:ext cx="4043151" cy="310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Launching PowerShell for the </a:t>
            </a:r>
            <a:r>
              <a:rPr lang="en-GB" dirty="0" smtClean="0"/>
              <a:t>Administrator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961111" y="1951010"/>
            <a:ext cx="3939590" cy="4425784"/>
            <a:chOff x="0" y="0"/>
            <a:chExt cx="5520" cy="639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t="2100" r="4776" b="6200"/>
            <a:stretch>
              <a:fillRect/>
            </a:stretch>
          </p:blipFill>
          <p:spPr bwMode="auto">
            <a:xfrm>
              <a:off x="128" y="96"/>
              <a:ext cx="5264" cy="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0" cy="6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 descr="Win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9" y="1057993"/>
            <a:ext cx="10408203" cy="23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34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Sessions with Invoke-Command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770017"/>
            <a:ext cx="8403771" cy="246888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3089366"/>
            <a:ext cx="8403771" cy="3409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deployment of a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25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commands from </a:t>
            </a:r>
            <a:r>
              <a:rPr lang="en-GB" dirty="0" smtClean="0"/>
              <a:t>anywhere - </a:t>
            </a:r>
            <a:r>
              <a:rPr lang="en-GB" dirty="0"/>
              <a:t/>
            </a:r>
            <a:br>
              <a:rPr lang="en-GB" dirty="0"/>
            </a:b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Implicit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Remoting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5" y="1606078"/>
            <a:ext cx="10771834" cy="4692152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3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10 | Introducing scripting and </a:t>
            </a:r>
            <a:r>
              <a:rPr lang="en-US" dirty="0" err="1" smtClean="0"/>
              <a:t>toolmaking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Snover | Distinguished Engineer &amp; Lead Architect</a:t>
            </a:r>
          </a:p>
          <a:p>
            <a:r>
              <a:rPr lang="en-US" dirty="0"/>
              <a:t>Jason Helmick | Senior Technologist, Concentrated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18843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new ISE</a:t>
            </a:r>
          </a:p>
          <a:p>
            <a:r>
              <a:rPr lang="en-GB" dirty="0" smtClean="0"/>
              <a:t>Making commands repeatable</a:t>
            </a:r>
          </a:p>
          <a:p>
            <a:r>
              <a:rPr lang="en-GB" dirty="0" smtClean="0"/>
              <a:t>Adding parameters to your script</a:t>
            </a:r>
          </a:p>
          <a:p>
            <a:r>
              <a:rPr lang="en-GB" dirty="0" smtClean="0"/>
              <a:t>Documenting your script</a:t>
            </a:r>
          </a:p>
          <a:p>
            <a:r>
              <a:rPr lang="en-GB" dirty="0" smtClean="0"/>
              <a:t>Turning your script into a tool for others</a:t>
            </a:r>
          </a:p>
          <a:p>
            <a:r>
              <a:rPr lang="en-GB" dirty="0" smtClean="0"/>
              <a:t>Storing your tools in a module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new ISE</a:t>
            </a:r>
            <a:br>
              <a:rPr lang="en-GB" dirty="0"/>
            </a:br>
            <a:endParaRPr lang="en-US" dirty="0"/>
          </a:p>
        </p:txBody>
      </p:sp>
      <p:pic>
        <p:nvPicPr>
          <p:cNvPr id="6" name="Picture 5" descr="I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" y="1296457"/>
            <a:ext cx="11809057" cy="223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1" y="3684235"/>
            <a:ext cx="11966162" cy="2883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183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commands repeatable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 descr="IS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7" y="1647344"/>
            <a:ext cx="11141361" cy="268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675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parameters to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9" y="1316797"/>
            <a:ext cx="11730504" cy="469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3523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Documenting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46035"/>
            <a:ext cx="10526033" cy="601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2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Customize the s</a:t>
            </a:r>
            <a:r>
              <a:rPr lang="en-GB" dirty="0" smtClean="0"/>
              <a:t>hell </a:t>
            </a:r>
            <a:r>
              <a:rPr lang="en-GB" dirty="0"/>
              <a:t>for comfort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3" y="1379023"/>
            <a:ext cx="3583798" cy="4068095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95" y="1359986"/>
            <a:ext cx="3606098" cy="409392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46" y="1353745"/>
            <a:ext cx="3581520" cy="4064462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9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Turning your script into a tool for others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243933"/>
            <a:ext cx="11491710" cy="52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675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Storing your tools in a module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4.ps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90395"/>
            <a:ext cx="10382020" cy="579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173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or comments?</a:t>
            </a:r>
            <a:endParaRPr lang="en-US" dirty="0"/>
          </a:p>
        </p:txBody>
      </p:sp>
      <p:pic>
        <p:nvPicPr>
          <p:cNvPr id="4" name="Picture 3" descr="Help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854220"/>
            <a:ext cx="11350834" cy="2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5469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Pluralsight_PowerPoint_Template_Spring_2016</Template>
  <TotalTime>307</TotalTime>
  <Words>1644</Words>
  <Application>Microsoft Macintosh PowerPoint</Application>
  <PresentationFormat>Widescreen</PresentationFormat>
  <Paragraphs>345</Paragraphs>
  <Slides>92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14" baseType="lpstr">
      <vt:lpstr>Arial Bold</vt:lpstr>
      <vt:lpstr>Calibri</vt:lpstr>
      <vt:lpstr>Consolas</vt:lpstr>
      <vt:lpstr>Gotham Book</vt:lpstr>
      <vt:lpstr>Gotham Light</vt:lpstr>
      <vt:lpstr>Gotham Medium</vt:lpstr>
      <vt:lpstr>Gotham Rounded Light</vt:lpstr>
      <vt:lpstr>Lucida Grande</vt:lpstr>
      <vt:lpstr>Montserrat</vt:lpstr>
      <vt:lpstr>MS PGothic</vt:lpstr>
      <vt:lpstr>Myriad Pro</vt:lpstr>
      <vt:lpstr>Myriad Pro Light</vt:lpstr>
      <vt:lpstr>Roboto Mono</vt:lpstr>
      <vt:lpstr>Segoe</vt:lpstr>
      <vt:lpstr>Segoe UI</vt:lpstr>
      <vt:lpstr>Segoe UI Light</vt:lpstr>
      <vt:lpstr>Wingdings</vt:lpstr>
      <vt:lpstr>Wingdings 3</vt:lpstr>
      <vt:lpstr>ヒラギノ角ゴ ProN W3</vt:lpstr>
      <vt:lpstr>ヒラギノ角ゴ ProN W6</vt:lpstr>
      <vt:lpstr>Arial</vt:lpstr>
      <vt:lpstr>Pluralsight default theme</vt:lpstr>
      <vt:lpstr>PowerShell Workshop</vt:lpstr>
      <vt:lpstr>Course Topics</vt:lpstr>
      <vt:lpstr>PowerPoint Presentation</vt:lpstr>
      <vt:lpstr>Infrastructure From Code: The Release Pipeline</vt:lpstr>
      <vt:lpstr>Module Overview</vt:lpstr>
      <vt:lpstr>The Purpose to PowerShell</vt:lpstr>
      <vt:lpstr>Installing PowerShell – Windows Management Framework </vt:lpstr>
      <vt:lpstr>Launching PowerShell for the Administrator </vt:lpstr>
      <vt:lpstr>Customize the shell for comfort </vt:lpstr>
      <vt:lpstr>Getting familiar with the shell </vt:lpstr>
      <vt:lpstr>Questions or comments?</vt:lpstr>
      <vt:lpstr>PowerPoint Presentation</vt:lpstr>
      <vt:lpstr>Module Overview</vt:lpstr>
      <vt:lpstr>Why you need help </vt:lpstr>
      <vt:lpstr>Updatable Help </vt:lpstr>
      <vt:lpstr>Discoverability with the Help system </vt:lpstr>
      <vt:lpstr>Understanding Syntax </vt:lpstr>
      <vt:lpstr>Real-World using Help </vt:lpstr>
      <vt:lpstr>Questions or comments?</vt:lpstr>
      <vt:lpstr>PowerPoint Presentation</vt:lpstr>
      <vt:lpstr>Module Overview</vt:lpstr>
      <vt:lpstr>What’s the pipeline and what does it do? </vt:lpstr>
      <vt:lpstr>Exporting/Importing CSV </vt:lpstr>
      <vt:lpstr>Exporting/Importing XML </vt:lpstr>
      <vt:lpstr>Other files and printers </vt:lpstr>
      <vt:lpstr>Displaying information in a GUI </vt:lpstr>
      <vt:lpstr>Making a webpage of information </vt:lpstr>
      <vt:lpstr>Cmdlets that kill </vt:lpstr>
      <vt:lpstr>Questions or comments?</vt:lpstr>
      <vt:lpstr>PowerPoint Presentation</vt:lpstr>
      <vt:lpstr>Module Overview</vt:lpstr>
      <vt:lpstr>Like the MMC - One Shell does it all</vt:lpstr>
      <vt:lpstr>Finding &amp; Adding Snap-ins</vt:lpstr>
      <vt:lpstr>Finding &amp; Adding Modules</vt:lpstr>
      <vt:lpstr>Discovering new commands</vt:lpstr>
      <vt:lpstr>The real world of cmdlets</vt:lpstr>
      <vt:lpstr>Questions or comments?</vt:lpstr>
      <vt:lpstr>PowerPoint Presentation</vt:lpstr>
      <vt:lpstr>Module Overview</vt:lpstr>
      <vt:lpstr>Object across the pipeline </vt:lpstr>
      <vt:lpstr> Getting the information you need</vt:lpstr>
      <vt:lpstr>Sorting Objects</vt:lpstr>
      <vt:lpstr>Selecting Objects</vt:lpstr>
      <vt:lpstr>Custom Properties</vt:lpstr>
      <vt:lpstr>Filter Object Out of the Pipeline</vt:lpstr>
      <vt:lpstr>Comparison Operators</vt:lpstr>
      <vt:lpstr>Methods – When no cmdlet exists</vt:lpstr>
      <vt:lpstr>Questions or comments?</vt:lpstr>
      <vt:lpstr>PowerPoint Presentation</vt:lpstr>
      <vt:lpstr>Module Overview</vt:lpstr>
      <vt:lpstr>How the pipeline really works - The 4 step solution </vt:lpstr>
      <vt:lpstr>ByValue</vt:lpstr>
      <vt:lpstr>ByPropertyName</vt:lpstr>
      <vt:lpstr>ByPropertyName</vt:lpstr>
      <vt:lpstr>What if my property doesn’t match – Customize it!</vt:lpstr>
      <vt:lpstr>The Parenthetical – when all else fails</vt:lpstr>
      <vt:lpstr>The Parenthetical – when all else fails</vt:lpstr>
      <vt:lpstr>Questions or comments?</vt:lpstr>
      <vt:lpstr>PowerPoint Presentation</vt:lpstr>
      <vt:lpstr>Module Overview</vt:lpstr>
      <vt:lpstr>Overview of Remoting</vt:lpstr>
      <vt:lpstr>Enable Remoting</vt:lpstr>
      <vt:lpstr>One to One - Interactive</vt:lpstr>
      <vt:lpstr>One-To-Many</vt:lpstr>
      <vt:lpstr>PowerShell Web Access</vt:lpstr>
      <vt:lpstr>Not the end yet! </vt:lpstr>
      <vt:lpstr>Questions or comments?</vt:lpstr>
      <vt:lpstr>PowerPoint Presentation</vt:lpstr>
      <vt:lpstr>Module Overview</vt:lpstr>
      <vt:lpstr>PowerShell security goals</vt:lpstr>
      <vt:lpstr>Execution Policy</vt:lpstr>
      <vt:lpstr>Variables: A place to store stuff</vt:lpstr>
      <vt:lpstr>Fun with Quotes</vt:lpstr>
      <vt:lpstr>Getting and displaying input </vt:lpstr>
      <vt:lpstr>Other output for scripts and automation</vt:lpstr>
      <vt:lpstr>Questions or comments?</vt:lpstr>
      <vt:lpstr>PowerPoint Presentation</vt:lpstr>
      <vt:lpstr>Module Overview</vt:lpstr>
      <vt:lpstr>Reusable Sessions</vt:lpstr>
      <vt:lpstr>Sessions with Invoke-Command</vt:lpstr>
      <vt:lpstr>Real-world deployment of a website</vt:lpstr>
      <vt:lpstr>Getting commands from anywhere -  Implicit Remoting</vt:lpstr>
      <vt:lpstr>Questions or comments?</vt:lpstr>
      <vt:lpstr>PowerPoint Presentation</vt:lpstr>
      <vt:lpstr>Module Overview</vt:lpstr>
      <vt:lpstr>The new ISE </vt:lpstr>
      <vt:lpstr>Making commands repeatable </vt:lpstr>
      <vt:lpstr>Adding parameters to your script </vt:lpstr>
      <vt:lpstr>Documenting your script </vt:lpstr>
      <vt:lpstr>Turning your script into a tool for others </vt:lpstr>
      <vt:lpstr>Storing your tools in a module </vt:lpstr>
      <vt:lpstr>Questions or comments?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Jason Helmick</cp:lastModifiedBy>
  <cp:revision>43</cp:revision>
  <dcterms:created xsi:type="dcterms:W3CDTF">2016-06-22T20:16:48Z</dcterms:created>
  <dcterms:modified xsi:type="dcterms:W3CDTF">2017-07-09T20:18:18Z</dcterms:modified>
</cp:coreProperties>
</file>